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8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-864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39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20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72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17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88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54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6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11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42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95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22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D1F2-C6E3-4B49-B867-B3C2184B6CF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51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575712AD-95BF-12E1-2313-42882E085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80" y="100435"/>
            <a:ext cx="5976788" cy="376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100000">
                <a:srgbClr val="2244A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MS UI Gothic" pitchFamily="50" charset="-128"/>
              </a:rPr>
              <a:t>　ご提案書</a:t>
            </a: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xmlns="" id="{D8BD69FE-1F88-5345-1047-FEC4621FB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561" y="4123202"/>
            <a:ext cx="3097212" cy="2632440"/>
          </a:xfrm>
          <a:prstGeom prst="roundRect">
            <a:avLst>
              <a:gd name="adj" fmla="val 9579"/>
            </a:avLst>
          </a:prstGeom>
          <a:solidFill>
            <a:schemeClr val="bg1"/>
          </a:solidFill>
          <a:ln w="12700">
            <a:solidFill>
              <a:srgbClr val="3366FF"/>
            </a:solidFill>
            <a:round/>
            <a:headEnd/>
            <a:tailEnd/>
          </a:ln>
        </p:spPr>
        <p:txBody>
          <a:bodyPr wrap="none" lIns="18000"/>
          <a:lstStyle/>
          <a:p>
            <a:r>
              <a:rPr lang="ja-JP" altLang="en-US" sz="1600" dirty="0">
                <a:latin typeface="MS UI Gothic" pitchFamily="50" charset="-128"/>
                <a:ea typeface="MS UI Gothic" pitchFamily="50" charset="-128"/>
              </a:rPr>
              <a:t>大好評の「ぬりえこ」シリーズ第</a:t>
            </a:r>
            <a:r>
              <a:rPr lang="en-US" altLang="ja-JP" sz="1600" dirty="0">
                <a:latin typeface="MS UI Gothic" pitchFamily="50" charset="-128"/>
                <a:ea typeface="MS UI Gothic" pitchFamily="50" charset="-128"/>
              </a:rPr>
              <a:t>2</a:t>
            </a:r>
            <a:r>
              <a:rPr lang="ja-JP" altLang="en-US" sz="1600" dirty="0">
                <a:latin typeface="MS UI Gothic" pitchFamily="50" charset="-128"/>
                <a:ea typeface="MS UI Gothic" pitchFamily="50" charset="-128"/>
              </a:rPr>
              <a:t>弾</a:t>
            </a:r>
            <a:endParaRPr lang="en-US" altLang="ja-JP" sz="16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3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u="sng" dirty="0">
                <a:solidFill>
                  <a:srgbClr val="7030A0"/>
                </a:solidFill>
                <a:latin typeface="MS UI Gothic" pitchFamily="50" charset="-128"/>
                <a:ea typeface="MS UI Gothic" pitchFamily="50" charset="-128"/>
              </a:rPr>
              <a:t>「クレヨン」＋「コルクコースター」で </a:t>
            </a:r>
            <a:r>
              <a:rPr lang="en-US" altLang="ja-JP" sz="1600" u="sng" dirty="0">
                <a:solidFill>
                  <a:srgbClr val="7030A0"/>
                </a:solidFill>
                <a:latin typeface="MS UI Gothic" pitchFamily="50" charset="-128"/>
                <a:ea typeface="MS UI Gothic" pitchFamily="50" charset="-128"/>
              </a:rPr>
              <a:t>『</a:t>
            </a:r>
            <a:r>
              <a:rPr lang="ja-JP" altLang="en-US" sz="1600" u="sng" dirty="0">
                <a:solidFill>
                  <a:srgbClr val="7030A0"/>
                </a:solidFill>
                <a:latin typeface="MS UI Gothic" pitchFamily="50" charset="-128"/>
                <a:ea typeface="MS UI Gothic" pitchFamily="50" charset="-128"/>
              </a:rPr>
              <a:t>ぬりえこ</a:t>
            </a:r>
            <a:r>
              <a:rPr lang="en-US" altLang="ja-JP" sz="1600" u="sng" dirty="0">
                <a:solidFill>
                  <a:srgbClr val="7030A0"/>
                </a:solidFill>
                <a:latin typeface="MS UI Gothic" pitchFamily="50" charset="-128"/>
                <a:ea typeface="MS UI Gothic" pitchFamily="50" charset="-128"/>
              </a:rPr>
              <a:t>』</a:t>
            </a:r>
            <a:endParaRPr lang="en-US" altLang="ja-JP" sz="1200" u="sng" dirty="0">
              <a:solidFill>
                <a:srgbClr val="7030A0"/>
              </a:solidFill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“子供がぬりえをしている時間で、</a:t>
            </a:r>
            <a:endParaRPr lang="en-US" altLang="ja-JP" sz="12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　　商談や契約などの大人たちの時間を確保”</a:t>
            </a:r>
            <a:endParaRPr lang="en-US" altLang="ja-JP" sz="12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という</a:t>
            </a:r>
            <a:r>
              <a:rPr lang="en-US" altLang="ja-JP" sz="1200" dirty="0">
                <a:latin typeface="MS UI Gothic" pitchFamily="50" charset="-128"/>
                <a:ea typeface="MS UI Gothic" pitchFamily="50" charset="-128"/>
              </a:rPr>
              <a:t>『</a:t>
            </a:r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ぬりえこ</a:t>
            </a:r>
            <a:r>
              <a:rPr lang="en-US" altLang="ja-JP" sz="1200" dirty="0">
                <a:latin typeface="MS UI Gothic" pitchFamily="50" charset="-128"/>
                <a:ea typeface="MS UI Gothic" pitchFamily="50" charset="-128"/>
              </a:rPr>
              <a:t>』</a:t>
            </a:r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のコンセプトはそのままに維持。</a:t>
            </a:r>
            <a:endParaRPr lang="en-US" altLang="ja-JP" sz="12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6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“手にやさしいコルクは子供に</a:t>
            </a:r>
            <a:r>
              <a:rPr lang="ja-JP" altLang="en-US" sz="1200" b="1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新鮮な体験</a:t>
            </a:r>
            <a:r>
              <a:rPr lang="ja-JP" altLang="en-US" sz="1200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”</a:t>
            </a:r>
            <a:endParaRPr lang="en-US" altLang="ja-JP" sz="1200" dirty="0">
              <a:solidFill>
                <a:schemeClr val="accent1"/>
              </a:solidFill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“コップをテーブルの決まった位置に置くマナー付け”</a:t>
            </a:r>
            <a:endParaRPr lang="en-US" altLang="ja-JP" sz="1200" dirty="0">
              <a:solidFill>
                <a:schemeClr val="accent1"/>
              </a:solidFill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“</a:t>
            </a:r>
            <a:r>
              <a:rPr lang="ja-JP" altLang="en-US" sz="1200" b="1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オリジナル絵柄</a:t>
            </a:r>
            <a:r>
              <a:rPr lang="ja-JP" altLang="en-US" sz="1200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でインパクトを与えられます”</a:t>
            </a:r>
            <a:endParaRPr lang="en-US" altLang="ja-JP" sz="1200" dirty="0">
              <a:solidFill>
                <a:schemeClr val="accent1"/>
              </a:solidFill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“</a:t>
            </a:r>
            <a:r>
              <a:rPr lang="ja-JP" altLang="en-US" sz="1200" b="1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オリジナル</a:t>
            </a:r>
            <a:r>
              <a:rPr lang="ja-JP" altLang="en-US" sz="1200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なら</a:t>
            </a:r>
            <a:r>
              <a:rPr lang="ja-JP" altLang="en-US" sz="1200" b="1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丸形への変更</a:t>
            </a:r>
            <a:r>
              <a:rPr lang="ja-JP" altLang="en-US" sz="1200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も可能”</a:t>
            </a:r>
            <a:endParaRPr lang="en-US" altLang="ja-JP" sz="1200" dirty="0">
              <a:solidFill>
                <a:schemeClr val="accent1"/>
              </a:solidFill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“</a:t>
            </a:r>
            <a:r>
              <a:rPr lang="en-US" altLang="ja-JP" sz="1200" b="1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12</a:t>
            </a:r>
            <a:r>
              <a:rPr lang="ja-JP" altLang="en-US" sz="1200" b="1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色クレヨン</a:t>
            </a:r>
            <a:r>
              <a:rPr lang="ja-JP" altLang="en-US" sz="1200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ともセット組み変更可能”</a:t>
            </a:r>
            <a:endParaRPr lang="en-US" altLang="ja-JP" sz="1200" dirty="0">
              <a:solidFill>
                <a:schemeClr val="accent1"/>
              </a:solidFill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6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b="1" dirty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</a:rPr>
              <a:t>オリジナル絵柄は</a:t>
            </a:r>
            <a:r>
              <a:rPr lang="en-US" altLang="ja-JP" sz="1400" b="1" dirty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</a:rPr>
              <a:t>min.500</a:t>
            </a:r>
            <a:r>
              <a:rPr lang="ja-JP" altLang="en-US" sz="1400" b="1" dirty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</a:rPr>
              <a:t>枚から作れます！</a:t>
            </a:r>
            <a:endParaRPr lang="en-US" altLang="ja-JP" sz="1200" b="1" dirty="0">
              <a:solidFill>
                <a:srgbClr val="FF0000"/>
              </a:solidFill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xmlns="" id="{796DBBF5-ADF2-3FC6-7979-1E969A4C6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561" y="738827"/>
            <a:ext cx="3097212" cy="3312368"/>
          </a:xfrm>
          <a:prstGeom prst="roundRect">
            <a:avLst>
              <a:gd name="adj" fmla="val 6324"/>
            </a:avLst>
          </a:prstGeom>
          <a:solidFill>
            <a:schemeClr val="bg1"/>
          </a:solidFill>
          <a:ln w="12700">
            <a:solidFill>
              <a:srgbClr val="3366FF"/>
            </a:solidFill>
            <a:round/>
            <a:headEnd/>
            <a:tailEnd/>
          </a:ln>
        </p:spPr>
        <p:txBody>
          <a:bodyPr wrap="none" lIns="18000"/>
          <a:lstStyle/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品名 ： ぬりえコースター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B(12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色ｸﾚﾖﾝ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)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品番 ： 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SC-2222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上代 </a:t>
            </a:r>
            <a:r>
              <a:rPr lang="ja-JP" altLang="en-US" sz="1400">
                <a:latin typeface="MS UI Gothic" pitchFamily="50" charset="-128"/>
                <a:ea typeface="MS UI Gothic" pitchFamily="50" charset="-128"/>
              </a:rPr>
              <a:t>： ４００円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申し込み単位 ： 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270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個</a:t>
            </a:r>
            <a:r>
              <a:rPr lang="ja-JP" altLang="en-US" sz="1100" dirty="0">
                <a:latin typeface="MS UI Gothic" pitchFamily="50" charset="-128"/>
                <a:ea typeface="MS UI Gothic" pitchFamily="50" charset="-128"/>
              </a:rPr>
              <a:t>（ケース単位）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1400" dirty="0">
              <a:latin typeface="MS UI Gothic" pitchFamily="50" charset="-128"/>
              <a:ea typeface="MS UI Gothic" pitchFamily="50" charset="-128"/>
              <a:sym typeface="Wingdings" panose="05000000000000000000" pitchFamily="2" charset="2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  <a:sym typeface="Wingdings" panose="05000000000000000000" pitchFamily="2" charset="2"/>
              </a:rPr>
              <a:t>色柄 ：　ナチュラル（コルク地）</a:t>
            </a:r>
            <a:endParaRPr lang="en-US" altLang="ja-JP" sz="1400" dirty="0">
              <a:latin typeface="MS UI Gothic" pitchFamily="50" charset="-128"/>
              <a:ea typeface="MS UI Gothic" pitchFamily="50" charset="-128"/>
              <a:sym typeface="Wingdings" panose="05000000000000000000" pitchFamily="2" charset="2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商品サイズ ： 約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90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ｘ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90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ｘ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13mm(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セット時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)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包装 ： 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OPP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袋入れ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包装サイズ ： 約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110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ｘ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100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ｘ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15mm(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セット時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)</a:t>
            </a:r>
            <a:endParaRPr lang="ja-JP" altLang="en-US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材質 ： パラフィン（クレヨン）、コルク材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入数 ： 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270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個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/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カートン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インナー ： 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18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入ｘ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15B</a:t>
            </a:r>
            <a:endParaRPr lang="ja-JP" altLang="en-US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生産国 ： クレヨン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(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中国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)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、コースター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(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日本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)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備考 ：</a:t>
            </a:r>
            <a:r>
              <a:rPr lang="ja-JP" altLang="en-US" sz="1100" dirty="0">
                <a:latin typeface="MS UI Gothic" pitchFamily="50" charset="-128"/>
                <a:ea typeface="MS UI Gothic" pitchFamily="50" charset="-128"/>
              </a:rPr>
              <a:t>コルクは天然</a:t>
            </a:r>
            <a:r>
              <a:rPr lang="en-US" altLang="ja-JP" sz="1100" dirty="0">
                <a:latin typeface="MS UI Gothic" pitchFamily="50" charset="-128"/>
                <a:ea typeface="MS UI Gothic" pitchFamily="50" charset="-128"/>
              </a:rPr>
              <a:t>100%</a:t>
            </a:r>
            <a:r>
              <a:rPr lang="ja-JP" altLang="en-US" sz="1100" dirty="0">
                <a:latin typeface="MS UI Gothic" pitchFamily="50" charset="-128"/>
                <a:ea typeface="MS UI Gothic" pitchFamily="50" charset="-128"/>
              </a:rPr>
              <a:t>の自然由来の素材です</a:t>
            </a:r>
            <a:endParaRPr lang="en-US" altLang="ja-JP" sz="11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100" dirty="0">
                <a:latin typeface="MS UI Gothic" pitchFamily="50" charset="-128"/>
                <a:ea typeface="MS UI Gothic" pitchFamily="50" charset="-128"/>
              </a:rPr>
              <a:t>　　　　　印刷はコルク種皮や凸凹の影響を受けます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5" name="正方形/長方形 9">
            <a:extLst>
              <a:ext uri="{FF2B5EF4-FFF2-40B4-BE49-F238E27FC236}">
                <a16:creationId xmlns:a16="http://schemas.microsoft.com/office/drawing/2014/main" xmlns="" id="{776B0443-021B-E06D-36ED-11B51D58D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64705"/>
            <a:ext cx="6064082" cy="5989348"/>
          </a:xfrm>
          <a:prstGeom prst="rect">
            <a:avLst/>
          </a:prstGeom>
          <a:noFill/>
          <a:ln w="25400" algn="ctr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ja-JP" altLang="en-US">
              <a:latin typeface="Calibri" pitchFamily="34" charset="0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xmlns="" id="{0D614655-96DF-5DB6-F27D-1481FA12338C}"/>
              </a:ext>
            </a:extLst>
          </p:cNvPr>
          <p:cNvCxnSpPr/>
          <p:nvPr/>
        </p:nvCxnSpPr>
        <p:spPr>
          <a:xfrm>
            <a:off x="0" y="5492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D87443A3-FA28-86AC-7D9D-F266757409C2}"/>
              </a:ext>
            </a:extLst>
          </p:cNvPr>
          <p:cNvSpPr txBox="1"/>
          <p:nvPr/>
        </p:nvSpPr>
        <p:spPr>
          <a:xfrm>
            <a:off x="223265" y="770954"/>
            <a:ext cx="4156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ぬりえコースター</a:t>
            </a:r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２色クレヨン）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xmlns="" id="{A5437F12-1030-E0D0-8672-BFD5EB1539E5}"/>
              </a:ext>
            </a:extLst>
          </p:cNvPr>
          <p:cNvGrpSpPr/>
          <p:nvPr/>
        </p:nvGrpSpPr>
        <p:grpSpPr>
          <a:xfrm>
            <a:off x="569771" y="1273172"/>
            <a:ext cx="5221325" cy="1120537"/>
            <a:chOff x="1056570" y="1259327"/>
            <a:chExt cx="5221325" cy="1120537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xmlns="" id="{86AA7D19-0231-DC79-D179-10C0D805A782}"/>
                </a:ext>
              </a:extLst>
            </p:cNvPr>
            <p:cNvGrpSpPr/>
            <p:nvPr/>
          </p:nvGrpSpPr>
          <p:grpSpPr>
            <a:xfrm>
              <a:off x="1056570" y="1278471"/>
              <a:ext cx="1334580" cy="1101393"/>
              <a:chOff x="-12814" y="1821897"/>
              <a:chExt cx="1210588" cy="999066"/>
            </a:xfrm>
          </p:grpSpPr>
          <p:sp>
            <p:nvSpPr>
              <p:cNvPr id="16" name="楕円 15">
                <a:extLst>
                  <a:ext uri="{FF2B5EF4-FFF2-40B4-BE49-F238E27FC236}">
                    <a16:creationId xmlns:a16="http://schemas.microsoft.com/office/drawing/2014/main" xmlns="" id="{494D4D02-18C6-A0F2-2B93-B26A550AF156}"/>
                  </a:ext>
                </a:extLst>
              </p:cNvPr>
              <p:cNvSpPr/>
              <p:nvPr/>
            </p:nvSpPr>
            <p:spPr>
              <a:xfrm>
                <a:off x="85970" y="1821897"/>
                <a:ext cx="999066" cy="9990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 dirty="0"/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xmlns="" id="{4DD43F3A-0CDA-2EF6-BE7A-EF7FE8B32574}"/>
                  </a:ext>
                </a:extLst>
              </p:cNvPr>
              <p:cNvSpPr txBox="1"/>
              <p:nvPr/>
            </p:nvSpPr>
            <p:spPr>
              <a:xfrm rot="20311934">
                <a:off x="-12814" y="2029041"/>
                <a:ext cx="1210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イベント・</a:t>
                </a:r>
                <a:endParaRPr lang="en-US" altLang="ja-JP" sz="16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来店粗品に</a:t>
                </a: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xmlns="" id="{305F4E2F-D308-D98A-A829-3871CE9D3BA2}"/>
                </a:ext>
              </a:extLst>
            </p:cNvPr>
            <p:cNvGrpSpPr/>
            <p:nvPr/>
          </p:nvGrpSpPr>
          <p:grpSpPr>
            <a:xfrm>
              <a:off x="2395383" y="1259562"/>
              <a:ext cx="1369938" cy="1101393"/>
              <a:chOff x="29810" y="3244297"/>
              <a:chExt cx="1242661" cy="999066"/>
            </a:xfrm>
          </p:grpSpPr>
          <p:sp>
            <p:nvSpPr>
              <p:cNvPr id="14" name="楕円 13">
                <a:extLst>
                  <a:ext uri="{FF2B5EF4-FFF2-40B4-BE49-F238E27FC236}">
                    <a16:creationId xmlns:a16="http://schemas.microsoft.com/office/drawing/2014/main" xmlns="" id="{2BA41315-8FA3-B383-2543-D34E178295D3}"/>
                  </a:ext>
                </a:extLst>
              </p:cNvPr>
              <p:cNvSpPr/>
              <p:nvPr/>
            </p:nvSpPr>
            <p:spPr>
              <a:xfrm>
                <a:off x="128305" y="3244297"/>
                <a:ext cx="999066" cy="9990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 dirty="0"/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xmlns="" id="{96547F4D-01E4-EC67-8213-249CB16EB303}"/>
                  </a:ext>
                </a:extLst>
              </p:cNvPr>
              <p:cNvSpPr txBox="1"/>
              <p:nvPr/>
            </p:nvSpPr>
            <p:spPr>
              <a:xfrm rot="20256187">
                <a:off x="29810" y="3328331"/>
                <a:ext cx="12426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お子様の</a:t>
                </a:r>
                <a:endParaRPr lang="en-US" altLang="ja-JP" sz="16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ﾃｰﾌﾞﾙﾏﾅｰ</a:t>
                </a:r>
                <a:endParaRPr lang="en-US" altLang="ja-JP" sz="16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教材として</a:t>
                </a: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xmlns="" id="{B20E5E2F-B821-852B-C8F6-887D2AF76EF8}"/>
                </a:ext>
              </a:extLst>
            </p:cNvPr>
            <p:cNvGrpSpPr/>
            <p:nvPr/>
          </p:nvGrpSpPr>
          <p:grpSpPr>
            <a:xfrm>
              <a:off x="3709966" y="1259562"/>
              <a:ext cx="1382778" cy="1101393"/>
              <a:chOff x="14914" y="4564001"/>
              <a:chExt cx="1254308" cy="999066"/>
            </a:xfrm>
          </p:grpSpPr>
          <p:sp>
            <p:nvSpPr>
              <p:cNvPr id="12" name="楕円 11">
                <a:extLst>
                  <a:ext uri="{FF2B5EF4-FFF2-40B4-BE49-F238E27FC236}">
                    <a16:creationId xmlns:a16="http://schemas.microsoft.com/office/drawing/2014/main" xmlns="" id="{BA798334-DDF6-F95A-BFA0-D915A659DE0A}"/>
                  </a:ext>
                </a:extLst>
              </p:cNvPr>
              <p:cNvSpPr/>
              <p:nvPr/>
            </p:nvSpPr>
            <p:spPr>
              <a:xfrm>
                <a:off x="128305" y="4564001"/>
                <a:ext cx="999066" cy="9990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 dirty="0"/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xmlns="" id="{817991BE-4F54-C2C6-6CDE-86A169357023}"/>
                  </a:ext>
                </a:extLst>
              </p:cNvPr>
              <p:cNvSpPr txBox="1"/>
              <p:nvPr/>
            </p:nvSpPr>
            <p:spPr>
              <a:xfrm rot="20470635">
                <a:off x="14914" y="4678836"/>
                <a:ext cx="12543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600" dirty="0">
                    <a:solidFill>
                      <a:schemeClr val="bg1"/>
                    </a:solidFill>
                  </a:rPr>
                  <a:t>500</a:t>
                </a:r>
                <a:r>
                  <a:rPr lang="ja-JP" altLang="en-US" sz="1600" dirty="0">
                    <a:solidFill>
                      <a:schemeClr val="bg1"/>
                    </a:solidFill>
                  </a:rPr>
                  <a:t>枚</a:t>
                </a:r>
                <a:r>
                  <a:rPr lang="en-US" altLang="ja-JP" sz="1600" dirty="0">
                    <a:solidFill>
                      <a:schemeClr val="bg1"/>
                    </a:solidFill>
                  </a:rPr>
                  <a:t>/</a:t>
                </a:r>
                <a:r>
                  <a:rPr lang="ja-JP" altLang="en-US" sz="1600" dirty="0">
                    <a:solidFill>
                      <a:schemeClr val="bg1"/>
                    </a:solidFill>
                  </a:rPr>
                  <a:t>ｹｰｽ</a:t>
                </a:r>
                <a:endParaRPr lang="en-US" altLang="ja-JP" sz="16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ｵﾘｼﾞﾅﾙ絵柄</a:t>
                </a:r>
                <a:endParaRPr lang="en-US" altLang="ja-JP" sz="16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作成</a:t>
                </a:r>
                <a:r>
                  <a:rPr lang="en-US" altLang="ja-JP" sz="1600" dirty="0">
                    <a:solidFill>
                      <a:schemeClr val="bg1"/>
                    </a:solidFill>
                  </a:rPr>
                  <a:t>OK</a:t>
                </a:r>
              </a:p>
            </p:txBody>
          </p: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xmlns="" id="{A4B465CD-C72E-EB0A-857A-00B0F066FF6A}"/>
                </a:ext>
              </a:extLst>
            </p:cNvPr>
            <p:cNvGrpSpPr/>
            <p:nvPr/>
          </p:nvGrpSpPr>
          <p:grpSpPr>
            <a:xfrm>
              <a:off x="5067307" y="1259327"/>
              <a:ext cx="1210588" cy="1101393"/>
              <a:chOff x="43425" y="1821897"/>
              <a:chExt cx="1098116" cy="999066"/>
            </a:xfrm>
          </p:grpSpPr>
          <p:sp>
            <p:nvSpPr>
              <p:cNvPr id="24" name="楕円 23">
                <a:extLst>
                  <a:ext uri="{FF2B5EF4-FFF2-40B4-BE49-F238E27FC236}">
                    <a16:creationId xmlns:a16="http://schemas.microsoft.com/office/drawing/2014/main" xmlns="" id="{A289FA15-E58D-1C27-DA6F-1F0222997767}"/>
                  </a:ext>
                </a:extLst>
              </p:cNvPr>
              <p:cNvSpPr/>
              <p:nvPr/>
            </p:nvSpPr>
            <p:spPr>
              <a:xfrm>
                <a:off x="85970" y="1821897"/>
                <a:ext cx="999066" cy="9990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 dirty="0"/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xmlns="" id="{4B62DF6F-8896-42F0-B13D-D18F99CE3812}"/>
                  </a:ext>
                </a:extLst>
              </p:cNvPr>
              <p:cNvSpPr txBox="1"/>
              <p:nvPr/>
            </p:nvSpPr>
            <p:spPr>
              <a:xfrm rot="20311934">
                <a:off x="43425" y="1832859"/>
                <a:ext cx="1098116" cy="977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色塗りが</a:t>
                </a:r>
                <a:endParaRPr lang="en-US" altLang="ja-JP" sz="16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大人たちに</a:t>
                </a:r>
                <a:endParaRPr lang="en-US" altLang="ja-JP" sz="16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必要時間を</a:t>
                </a:r>
                <a:endParaRPr lang="en-US" altLang="ja-JP" sz="16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与えます</a:t>
                </a:r>
                <a:endParaRPr lang="en-US" altLang="ja-JP" sz="16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xmlns="" id="{ABA82508-3C3F-F26F-C41F-2C82B8AF928A}"/>
              </a:ext>
            </a:extLst>
          </p:cNvPr>
          <p:cNvSpPr txBox="1"/>
          <p:nvPr/>
        </p:nvSpPr>
        <p:spPr>
          <a:xfrm>
            <a:off x="638394" y="2573257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定番は描きやすい四角タイプで用意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xmlns="" id="{19BFEAA3-5E3F-7643-2428-914A651184D7}"/>
              </a:ext>
            </a:extLst>
          </p:cNvPr>
          <p:cNvGrpSpPr/>
          <p:nvPr/>
        </p:nvGrpSpPr>
        <p:grpSpPr>
          <a:xfrm>
            <a:off x="367487" y="2885791"/>
            <a:ext cx="3699642" cy="1840346"/>
            <a:chOff x="367487" y="2865220"/>
            <a:chExt cx="3740996" cy="1860917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xmlns="" id="{D9902B0B-D1CD-6B05-E57F-FF95B0309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87" y="2865220"/>
              <a:ext cx="1897192" cy="1860917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xmlns="" id="{4F459334-5566-8A88-7280-6AD89902A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9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930" y="2865220"/>
              <a:ext cx="1866553" cy="1855617"/>
            </a:xfrm>
            <a:prstGeom prst="rect">
              <a:avLst/>
            </a:prstGeom>
          </p:spPr>
        </p:pic>
      </p:grpSp>
      <p:sp>
        <p:nvSpPr>
          <p:cNvPr id="35" name="矢印: 右 34">
            <a:extLst>
              <a:ext uri="{FF2B5EF4-FFF2-40B4-BE49-F238E27FC236}">
                <a16:creationId xmlns:a16="http://schemas.microsoft.com/office/drawing/2014/main" xmlns="" id="{ACF86CAB-D4DC-FAC0-C3E4-FD804FAF3102}"/>
              </a:ext>
            </a:extLst>
          </p:cNvPr>
          <p:cNvSpPr/>
          <p:nvPr/>
        </p:nvSpPr>
        <p:spPr>
          <a:xfrm>
            <a:off x="2017167" y="3637045"/>
            <a:ext cx="394422" cy="49565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xmlns="" id="{F4E14467-3BE8-7F8C-DA7B-C6B42E774D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r="6493" b="6679"/>
          <a:stretch/>
        </p:blipFill>
        <p:spPr>
          <a:xfrm>
            <a:off x="3914556" y="4720896"/>
            <a:ext cx="2248418" cy="186853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xmlns="" id="{5C511237-2278-2E7E-F9C7-1C83FA1B9C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341" y="2881034"/>
            <a:ext cx="1948904" cy="171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71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</TotalTime>
  <Words>101</Words>
  <Application>Microsoft Office PowerPoint</Application>
  <PresentationFormat>A4 210 x 297 mm</PresentationFormat>
  <Paragraphs>44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ナニワ 服部</dc:creator>
  <cp:lastModifiedBy>ナニワインターナショナル株式会社　大橋</cp:lastModifiedBy>
  <cp:revision>19</cp:revision>
  <dcterms:created xsi:type="dcterms:W3CDTF">2022-06-24T00:15:06Z</dcterms:created>
  <dcterms:modified xsi:type="dcterms:W3CDTF">2024-02-27T08:38:45Z</dcterms:modified>
</cp:coreProperties>
</file>