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6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8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6944-971D-4D16-9479-4749AF90F2DC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5F3E93F7-8D73-DE95-BB8F-72255EAD56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7" t="5817" r="20091" b="6223"/>
          <a:stretch/>
        </p:blipFill>
        <p:spPr>
          <a:xfrm rot="553337">
            <a:off x="4368832" y="5104280"/>
            <a:ext cx="1226430" cy="113093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C998C33-8AEE-EBB2-A5CB-A2BC20F5C2B2}"/>
              </a:ext>
            </a:extLst>
          </p:cNvPr>
          <p:cNvGrpSpPr/>
          <p:nvPr/>
        </p:nvGrpSpPr>
        <p:grpSpPr>
          <a:xfrm>
            <a:off x="3769880" y="2341765"/>
            <a:ext cx="1905967" cy="2687112"/>
            <a:chOff x="3762743" y="2914399"/>
            <a:chExt cx="1905967" cy="2687112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A2026696-3F40-E6EE-ADF2-617CFC601719}"/>
                </a:ext>
              </a:extLst>
            </p:cNvPr>
            <p:cNvGrpSpPr/>
            <p:nvPr/>
          </p:nvGrpSpPr>
          <p:grpSpPr>
            <a:xfrm>
              <a:off x="3762743" y="2914399"/>
              <a:ext cx="1905967" cy="2687112"/>
              <a:chOff x="3866562" y="1483691"/>
              <a:chExt cx="1410874" cy="216024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F1851E97-BE52-1203-C180-CDA68B778B13}"/>
                  </a:ext>
                </a:extLst>
              </p:cNvPr>
              <p:cNvSpPr/>
              <p:nvPr/>
            </p:nvSpPr>
            <p:spPr>
              <a:xfrm>
                <a:off x="3866562" y="1483691"/>
                <a:ext cx="1410874" cy="2160240"/>
              </a:xfrm>
              <a:prstGeom prst="roundRect">
                <a:avLst/>
              </a:prstGeom>
              <a:grpFill/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4BAAF461-08AC-07CA-87C4-EA6611C0E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861" y="1596855"/>
                <a:ext cx="1218277" cy="1903557"/>
              </a:xfrm>
              <a:prstGeom prst="rect">
                <a:avLst/>
              </a:prstGeom>
              <a:grpFill/>
            </p:spPr>
          </p:pic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5D7DD23-50EE-F339-783A-4DD78A79DAE0}"/>
                </a:ext>
              </a:extLst>
            </p:cNvPr>
            <p:cNvSpPr txBox="1"/>
            <p:nvPr/>
          </p:nvSpPr>
          <p:spPr>
            <a:xfrm>
              <a:off x="4517127" y="5367607"/>
              <a:ext cx="9909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約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W210xH360mm</a:t>
              </a:r>
              <a:endPara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795963" y="3356991"/>
            <a:ext cx="3097212" cy="2869047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ごみ箱・ごみ袋代わりにどこでもペタっ！</a:t>
            </a:r>
            <a:endParaRPr lang="en-US" altLang="ja-JP" sz="1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デスクやキッチン、肘掛けに貼り付けて、</a:t>
            </a:r>
            <a:endParaRPr lang="en-US" altLang="ja-JP" sz="1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使用後はまるごとポイっ！と手間いらず</a:t>
            </a:r>
            <a:endParaRPr lang="en-US" altLang="ja-JP" sz="1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lang="en-US" altLang="ja-JP" sz="3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・もらって嬉しい便利雑貨「貼り付けゴミ箱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袋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)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」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・机、イスなど開いているところに貼り付けて、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　自分の手の届く範囲内にゴミ箱を設置できます。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・最近少なくなってきている</a:t>
            </a:r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屋外のゴミ箱代わりに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  </a:t>
            </a:r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車のダッシュボードへペタリ、くつろぐ椅子にペタリ、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  デスクにペタリ、シンクにペタリ、洗面所にペタリ。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・貰ってお得な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3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枚セットが定番枚数ですが、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　枚数の増減も別注で対応可能です。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・５枚セット／１０枚セットなども製作可能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・フルカラー台紙はお手軽にオリジナル感を演出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en-US" altLang="ja-JP" sz="1400" b="1" dirty="0">
                <a:solidFill>
                  <a:srgbClr val="0070C0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1400" b="1" dirty="0">
                <a:solidFill>
                  <a:srgbClr val="0070C0"/>
                </a:solidFill>
                <a:latin typeface="MS UI Gothic" pitchFamily="50" charset="-128"/>
                <a:ea typeface="MS UI Gothic" pitchFamily="50" charset="-128"/>
              </a:rPr>
              <a:t>オリジナル台紙入替対応商品</a:t>
            </a:r>
            <a:r>
              <a:rPr lang="en-US" altLang="ja-JP" sz="1400" b="1" dirty="0">
                <a:solidFill>
                  <a:srgbClr val="0070C0"/>
                </a:solidFill>
                <a:latin typeface="MS UI Gothic" pitchFamily="50" charset="-128"/>
                <a:ea typeface="MS UI Gothic" pitchFamily="50" charset="-128"/>
              </a:rPr>
              <a:t>】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　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5795963" y="764705"/>
            <a:ext cx="3097212" cy="2520280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 ：どこでもピタッとゴミ袋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3P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SC-2301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上代：￥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80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色柄：半透明白色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商品サイズ：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W210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H360mm(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糊付け含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包装：カラー台紙＋ポケット付き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OPP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PE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、他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1,200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カートン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　　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60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白箱（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60setx20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Ｂ）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生産国：中国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名入れ範囲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台紙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)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１０５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ｘ２０５ｍｍ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7" name="正方形/長方形 9"/>
          <p:cNvSpPr>
            <a:spLocks noChangeArrowheads="1"/>
          </p:cNvSpPr>
          <p:nvPr/>
        </p:nvSpPr>
        <p:spPr bwMode="auto">
          <a:xfrm>
            <a:off x="179388" y="764705"/>
            <a:ext cx="5500687" cy="5432896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63087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250259F-3FD1-C550-3E4C-9BDD14F2F05D}"/>
              </a:ext>
            </a:extLst>
          </p:cNvPr>
          <p:cNvSpPr txBox="1"/>
          <p:nvPr/>
        </p:nvSpPr>
        <p:spPr>
          <a:xfrm>
            <a:off x="2340472" y="588905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パッケージ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イメージ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裏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8F369C0-E63C-7AB4-AC00-A548D9DDA52F}"/>
              </a:ext>
            </a:extLst>
          </p:cNvPr>
          <p:cNvGrpSpPr/>
          <p:nvPr/>
        </p:nvGrpSpPr>
        <p:grpSpPr>
          <a:xfrm>
            <a:off x="2199699" y="1709299"/>
            <a:ext cx="2343412" cy="3163250"/>
            <a:chOff x="2199699" y="1709299"/>
            <a:chExt cx="2343412" cy="3163250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CB5333CB-5923-F979-29D5-850D578E0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648" y="1709299"/>
              <a:ext cx="2259463" cy="3163250"/>
            </a:xfrm>
            <a:prstGeom prst="rect">
              <a:avLst/>
            </a:prstGeom>
          </p:spPr>
        </p:pic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ABC02C5F-3405-DFE4-E9E7-0F12ED47B1F5}"/>
                </a:ext>
              </a:extLst>
            </p:cNvPr>
            <p:cNvSpPr txBox="1"/>
            <p:nvPr/>
          </p:nvSpPr>
          <p:spPr>
            <a:xfrm>
              <a:off x="2199699" y="4239075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設置・</a:t>
              </a:r>
              <a:endPara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取り付け例</a:t>
              </a: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0AB71AC-DE31-4AD7-71DA-2C515536DF57}"/>
              </a:ext>
            </a:extLst>
          </p:cNvPr>
          <p:cNvSpPr txBox="1"/>
          <p:nvPr/>
        </p:nvSpPr>
        <p:spPr>
          <a:xfrm>
            <a:off x="2377707" y="833201"/>
            <a:ext cx="320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屋内でも屋外でも弱</a:t>
            </a:r>
            <a:r>
              <a:rPr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粘着テープで</a:t>
            </a:r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どこでもコンパクトなゴミ箱を設置可能。</a:t>
            </a:r>
            <a:endParaRPr kumimoji="1" lang="en-US" altLang="ja-JP" sz="12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デスクやキッチン周りだけでは無く、</a:t>
            </a:r>
            <a:endParaRPr lang="en-US" altLang="ja-JP" sz="12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ｱｳﾄﾄﾞｱ・車関連・旅行などに在ると便利。</a:t>
            </a:r>
            <a:endParaRPr lang="en-US" altLang="ja-JP" sz="12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自治体</a:t>
            </a:r>
            <a:r>
              <a:rPr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のキャンペーン、各種販売店、</a:t>
            </a:r>
            <a:endParaRPr lang="en-US" altLang="ja-JP" sz="12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低単価・消耗品の</a:t>
            </a:r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お配り物としてどうぞ！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3CF5BB3-B933-5FB2-250B-5DBCD8AC36FE}"/>
              </a:ext>
            </a:extLst>
          </p:cNvPr>
          <p:cNvSpPr txBox="1"/>
          <p:nvPr/>
        </p:nvSpPr>
        <p:spPr>
          <a:xfrm>
            <a:off x="3003211" y="1922864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effectLst>
                  <a:glow rad="50800">
                    <a:schemeClr val="accent1">
                      <a:alpha val="5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kumimoji="1" lang="ja-JP" altLang="en-US" sz="1400" dirty="0">
                <a:solidFill>
                  <a:srgbClr val="FF0000"/>
                </a:solidFill>
                <a:effectLst>
                  <a:glow rad="50800">
                    <a:schemeClr val="accent1">
                      <a:alpha val="5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オリジナル台紙入替対応可能品</a:t>
            </a:r>
            <a:r>
              <a:rPr kumimoji="1" lang="en-US" altLang="ja-JP" sz="1400" dirty="0">
                <a:solidFill>
                  <a:srgbClr val="FF0000"/>
                </a:solidFill>
                <a:effectLst>
                  <a:glow rad="50800">
                    <a:schemeClr val="accent1">
                      <a:alpha val="5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kumimoji="1" lang="ja-JP" altLang="en-US" sz="1400" dirty="0">
              <a:solidFill>
                <a:srgbClr val="FF0000"/>
              </a:solidFill>
              <a:effectLst>
                <a:glow rad="50800">
                  <a:schemeClr val="accent1">
                    <a:alpha val="5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E58D8B6D-97AF-D2A2-4E01-10350B27C58D}"/>
              </a:ext>
            </a:extLst>
          </p:cNvPr>
          <p:cNvGrpSpPr/>
          <p:nvPr/>
        </p:nvGrpSpPr>
        <p:grpSpPr>
          <a:xfrm>
            <a:off x="3354119" y="4851923"/>
            <a:ext cx="1005404" cy="1277178"/>
            <a:chOff x="3196912" y="4866610"/>
            <a:chExt cx="1005404" cy="1277178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B39314AA-93FD-D72D-5564-203A3184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362" y="4866610"/>
              <a:ext cx="950293" cy="1028693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B407C00-4FE8-6773-AE53-F8EA040529D4}"/>
                </a:ext>
              </a:extLst>
            </p:cNvPr>
            <p:cNvSpPr txBox="1"/>
            <p:nvPr/>
          </p:nvSpPr>
          <p:spPr>
            <a:xfrm>
              <a:off x="3196912" y="5928344"/>
              <a:ext cx="1005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定番は３枚セット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959182D-86E8-4161-8D6B-C6BE57D45656}"/>
              </a:ext>
            </a:extLst>
          </p:cNvPr>
          <p:cNvGrpSpPr/>
          <p:nvPr/>
        </p:nvGrpSpPr>
        <p:grpSpPr>
          <a:xfrm>
            <a:off x="276552" y="1617433"/>
            <a:ext cx="2009256" cy="4472297"/>
            <a:chOff x="276552" y="1617433"/>
            <a:chExt cx="2009256" cy="4472297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9FD79F2D-980E-02F8-C2AF-121A8986CB1D}"/>
                </a:ext>
              </a:extLst>
            </p:cNvPr>
            <p:cNvGrpSpPr/>
            <p:nvPr/>
          </p:nvGrpSpPr>
          <p:grpSpPr>
            <a:xfrm>
              <a:off x="276552" y="1617433"/>
              <a:ext cx="2009256" cy="4472297"/>
              <a:chOff x="276552" y="1617433"/>
              <a:chExt cx="2009256" cy="4472297"/>
            </a:xfrm>
          </p:grpSpPr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443040AE-A5C7-8392-FE19-E3432E307F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37" t="9317" r="11853" b="-418"/>
              <a:stretch/>
            </p:blipFill>
            <p:spPr>
              <a:xfrm>
                <a:off x="276552" y="1617433"/>
                <a:ext cx="1954355" cy="4239324"/>
              </a:xfrm>
              <a:prstGeom prst="rect">
                <a:avLst/>
              </a:prstGeom>
            </p:spPr>
          </p:pic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BA8A462-B9CB-1FD7-22C8-FC421EAF2D38}"/>
                  </a:ext>
                </a:extLst>
              </p:cNvPr>
              <p:cNvSpPr txBox="1"/>
              <p:nvPr/>
            </p:nvSpPr>
            <p:spPr>
              <a:xfrm>
                <a:off x="1280405" y="5874286"/>
                <a:ext cx="100540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定番台紙イメージ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7ABF013-F2B6-BBC0-FF95-A7BE5149E1D1}"/>
                </a:ext>
              </a:extLst>
            </p:cNvPr>
            <p:cNvSpPr txBox="1"/>
            <p:nvPr/>
          </p:nvSpPr>
          <p:spPr>
            <a:xfrm>
              <a:off x="938800" y="4632662"/>
              <a:ext cx="635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折り返し</a:t>
              </a:r>
              <a:endParaRPr kumimoji="1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0" name="フローチャート: 順次アクセス記憶 9">
            <a:extLst>
              <a:ext uri="{FF2B5EF4-FFF2-40B4-BE49-F238E27FC236}">
                <a16:creationId xmlns:a16="http://schemas.microsoft.com/office/drawing/2014/main" id="{75D0CE4B-F6ED-B64F-0353-03DD57D1B422}"/>
              </a:ext>
            </a:extLst>
          </p:cNvPr>
          <p:cNvSpPr/>
          <p:nvPr/>
        </p:nvSpPr>
        <p:spPr>
          <a:xfrm>
            <a:off x="6228184" y="100435"/>
            <a:ext cx="792088" cy="373061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700" dirty="0">
              <a:solidFill>
                <a:srgbClr val="0070C0"/>
              </a:solidFill>
              <a:latin typeface="小塚明朝 Pr6N H" panose="02020900000000000000" pitchFamily="18" charset="-128"/>
              <a:ea typeface="小塚明朝 Pr6N H" panose="02020900000000000000" pitchFamily="18" charset="-128"/>
            </a:endParaRPr>
          </a:p>
        </p:txBody>
      </p:sp>
      <p:sp>
        <p:nvSpPr>
          <p:cNvPr id="14" name="フローチャート: 順次アクセス記憶 13">
            <a:extLst>
              <a:ext uri="{FF2B5EF4-FFF2-40B4-BE49-F238E27FC236}">
                <a16:creationId xmlns:a16="http://schemas.microsoft.com/office/drawing/2014/main" id="{5DEE007E-DB22-6900-4D3E-04B8FD0756BF}"/>
              </a:ext>
            </a:extLst>
          </p:cNvPr>
          <p:cNvSpPr/>
          <p:nvPr/>
        </p:nvSpPr>
        <p:spPr>
          <a:xfrm>
            <a:off x="7073044" y="95117"/>
            <a:ext cx="792088" cy="373061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700" dirty="0">
              <a:solidFill>
                <a:srgbClr val="0070C0"/>
              </a:solidFill>
              <a:latin typeface="小塚明朝 Pr6N H" panose="02020900000000000000" pitchFamily="18" charset="-128"/>
              <a:ea typeface="小塚明朝 Pr6N H" panose="02020900000000000000" pitchFamily="18" charset="-128"/>
            </a:endParaRPr>
          </a:p>
        </p:txBody>
      </p:sp>
      <p:sp>
        <p:nvSpPr>
          <p:cNvPr id="16" name="フローチャート: 順次アクセス記憶 15">
            <a:extLst>
              <a:ext uri="{FF2B5EF4-FFF2-40B4-BE49-F238E27FC236}">
                <a16:creationId xmlns:a16="http://schemas.microsoft.com/office/drawing/2014/main" id="{6B6DCD69-5B2A-36BA-05A6-0C4ADD61AAC0}"/>
              </a:ext>
            </a:extLst>
          </p:cNvPr>
          <p:cNvSpPr/>
          <p:nvPr/>
        </p:nvSpPr>
        <p:spPr>
          <a:xfrm>
            <a:off x="7917904" y="95116"/>
            <a:ext cx="792088" cy="373061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700" dirty="0">
              <a:solidFill>
                <a:srgbClr val="0070C0"/>
              </a:solidFill>
              <a:latin typeface="小塚明朝 Pr6N H" panose="02020900000000000000" pitchFamily="18" charset="-128"/>
              <a:ea typeface="小塚明朝 Pr6N H" panose="02020900000000000000" pitchFamily="18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058FEB2-7844-38E9-630B-A15457253832}"/>
              </a:ext>
            </a:extLst>
          </p:cNvPr>
          <p:cNvGrpSpPr/>
          <p:nvPr/>
        </p:nvGrpSpPr>
        <p:grpSpPr>
          <a:xfrm>
            <a:off x="253731" y="813220"/>
            <a:ext cx="1872332" cy="795702"/>
            <a:chOff x="3273536" y="823081"/>
            <a:chExt cx="2404219" cy="1021743"/>
          </a:xfrm>
        </p:grpSpPr>
        <p:sp>
          <p:nvSpPr>
            <p:cNvPr id="48" name="吹き出し: 円形 47">
              <a:extLst>
                <a:ext uri="{FF2B5EF4-FFF2-40B4-BE49-F238E27FC236}">
                  <a16:creationId xmlns:a16="http://schemas.microsoft.com/office/drawing/2014/main" id="{18FFCC17-1939-DC1B-0D61-EC7350CDFEA4}"/>
                </a:ext>
              </a:extLst>
            </p:cNvPr>
            <p:cNvSpPr/>
            <p:nvPr/>
          </p:nvSpPr>
          <p:spPr>
            <a:xfrm>
              <a:off x="3342694" y="823081"/>
              <a:ext cx="2199812" cy="1021743"/>
            </a:xfrm>
            <a:prstGeom prst="wedgeEllipseCallout">
              <a:avLst>
                <a:gd name="adj1" fmla="val 27474"/>
                <a:gd name="adj2" fmla="val 6210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16AE55B1-5126-2A02-AAAD-2785FF38ED01}"/>
                </a:ext>
              </a:extLst>
            </p:cNvPr>
            <p:cNvSpPr txBox="1"/>
            <p:nvPr/>
          </p:nvSpPr>
          <p:spPr>
            <a:xfrm rot="426139">
              <a:off x="3273536" y="994413"/>
              <a:ext cx="2404219" cy="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有能過ぎる便利な生活雑貨</a:t>
              </a:r>
              <a:endParaRPr lang="en-US" altLang="ja-JP" sz="11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ごみや掃除のキャンペーンや</a:t>
              </a:r>
              <a:endParaRPr lang="en-US" altLang="ja-JP" sz="11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台紙オリジナルがピッタリ！</a:t>
              </a:r>
              <a:endParaRPr kumimoji="1" lang="ja-JP" altLang="en-US" sz="11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43FF4399-8ACC-D2F0-892D-ED33B7AE1E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t="18827" r="20386" b="15978"/>
          <a:stretch/>
        </p:blipFill>
        <p:spPr>
          <a:xfrm rot="5400000">
            <a:off x="2164488" y="4880629"/>
            <a:ext cx="1164606" cy="78085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80230D-BBE5-9376-BFAC-3A2CBDFDC8D7}"/>
              </a:ext>
            </a:extLst>
          </p:cNvPr>
          <p:cNvSpPr txBox="1"/>
          <p:nvPr/>
        </p:nvSpPr>
        <p:spPr>
          <a:xfrm>
            <a:off x="6156847" y="86399"/>
            <a:ext cx="93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rgbClr val="0070C0"/>
                </a:solidFill>
                <a:latin typeface="小塚明朝 Pr6N H" panose="02020900000000000000" pitchFamily="18" charset="-128"/>
                <a:ea typeface="小塚明朝 Pr6N H" panose="02020900000000000000" pitchFamily="18" charset="-128"/>
              </a:rPr>
              <a:t>車関連・</a:t>
            </a:r>
            <a:endParaRPr kumimoji="1" lang="en-US" altLang="ja-JP" sz="1100" dirty="0">
              <a:solidFill>
                <a:srgbClr val="0070C0"/>
              </a:solidFill>
              <a:latin typeface="小塚明朝 Pr6N H" panose="02020900000000000000" pitchFamily="18" charset="-128"/>
              <a:ea typeface="小塚明朝 Pr6N H" panose="02020900000000000000" pitchFamily="18" charset="-128"/>
            </a:endParaRPr>
          </a:p>
          <a:p>
            <a:pPr algn="ctr"/>
            <a:r>
              <a:rPr lang="ja-JP" altLang="en-US" sz="1100" dirty="0">
                <a:solidFill>
                  <a:srgbClr val="0070C0"/>
                </a:solidFill>
                <a:latin typeface="小塚明朝 Pr6N H" panose="02020900000000000000" pitchFamily="18" charset="-128"/>
                <a:ea typeface="小塚明朝 Pr6N H" panose="02020900000000000000" pitchFamily="18" charset="-128"/>
              </a:rPr>
              <a:t>便利</a:t>
            </a:r>
            <a:r>
              <a:rPr kumimoji="1" lang="ja-JP" altLang="en-US" sz="1100" dirty="0">
                <a:solidFill>
                  <a:srgbClr val="0070C0"/>
                </a:solidFill>
                <a:latin typeface="小塚明朝 Pr6N H" panose="02020900000000000000" pitchFamily="18" charset="-128"/>
                <a:ea typeface="小塚明朝 Pr6N H" panose="02020900000000000000" pitchFamily="18" charset="-128"/>
              </a:rPr>
              <a:t>雑貨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BEF1C8-A144-DD8A-B24F-3F196CDF0A5A}"/>
              </a:ext>
            </a:extLst>
          </p:cNvPr>
          <p:cNvSpPr txBox="1"/>
          <p:nvPr/>
        </p:nvSpPr>
        <p:spPr>
          <a:xfrm>
            <a:off x="7865132" y="90933"/>
            <a:ext cx="93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rgbClr val="0070C0"/>
                </a:solidFill>
                <a:latin typeface="小塚明朝 Pr6N H" panose="02020900000000000000" pitchFamily="18" charset="-128"/>
                <a:ea typeface="小塚明朝 Pr6N H" panose="02020900000000000000" pitchFamily="18" charset="-128"/>
              </a:rPr>
              <a:t>デスク・</a:t>
            </a:r>
            <a:endParaRPr kumimoji="1" lang="en-US" altLang="ja-JP" sz="1100" dirty="0">
              <a:solidFill>
                <a:srgbClr val="0070C0"/>
              </a:solidFill>
              <a:latin typeface="小塚明朝 Pr6N H" panose="02020900000000000000" pitchFamily="18" charset="-128"/>
              <a:ea typeface="小塚明朝 Pr6N H" panose="02020900000000000000" pitchFamily="18" charset="-128"/>
            </a:endParaRPr>
          </a:p>
          <a:p>
            <a:pPr algn="ctr"/>
            <a:r>
              <a:rPr kumimoji="1" lang="ja-JP" altLang="en-US" sz="1100" dirty="0">
                <a:solidFill>
                  <a:srgbClr val="0070C0"/>
                </a:solidFill>
                <a:latin typeface="小塚明朝 Pr6N H" panose="02020900000000000000" pitchFamily="18" charset="-128"/>
                <a:ea typeface="小塚明朝 Pr6N H" panose="02020900000000000000" pitchFamily="18" charset="-128"/>
              </a:rPr>
              <a:t>ｷｯﾁﾝ雑貨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DA40A2D-0338-4BDD-9E0B-218700B146D8}"/>
              </a:ext>
            </a:extLst>
          </p:cNvPr>
          <p:cNvSpPr txBox="1"/>
          <p:nvPr/>
        </p:nvSpPr>
        <p:spPr>
          <a:xfrm>
            <a:off x="7037376" y="90934"/>
            <a:ext cx="93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rgbClr val="0070C0"/>
                </a:solidFill>
                <a:latin typeface="小塚明朝 Pr6N H" panose="02020900000000000000" pitchFamily="18" charset="-128"/>
                <a:ea typeface="小塚明朝 Pr6N H" panose="02020900000000000000" pitchFamily="18" charset="-128"/>
              </a:rPr>
              <a:t>ｱｳﾄﾄﾞｱ・</a:t>
            </a:r>
            <a:endParaRPr kumimoji="1" lang="en-US" altLang="ja-JP" sz="1100" dirty="0">
              <a:solidFill>
                <a:srgbClr val="0070C0"/>
              </a:solidFill>
              <a:latin typeface="小塚明朝 Pr6N H" panose="02020900000000000000" pitchFamily="18" charset="-128"/>
              <a:ea typeface="小塚明朝 Pr6N H" panose="02020900000000000000" pitchFamily="18" charset="-128"/>
            </a:endParaRPr>
          </a:p>
          <a:p>
            <a:pPr algn="ctr"/>
            <a:r>
              <a:rPr lang="ja-JP" altLang="en-US" sz="1100" dirty="0">
                <a:solidFill>
                  <a:srgbClr val="0070C0"/>
                </a:solidFill>
                <a:latin typeface="小塚明朝 Pr6N H" panose="02020900000000000000" pitchFamily="18" charset="-128"/>
                <a:ea typeface="小塚明朝 Pr6N H" panose="02020900000000000000" pitchFamily="18" charset="-128"/>
              </a:rPr>
              <a:t>ﾚｼﾞｬｰ用品</a:t>
            </a:r>
            <a:endParaRPr kumimoji="1" lang="ja-JP" altLang="en-US" sz="1100" dirty="0">
              <a:solidFill>
                <a:srgbClr val="0070C0"/>
              </a:solidFill>
              <a:latin typeface="小塚明朝 Pr6N H" panose="02020900000000000000" pitchFamily="18" charset="-128"/>
              <a:ea typeface="小塚明朝 Pr6N H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43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328</Words>
  <Application>Microsoft Office PowerPoint</Application>
  <PresentationFormat>画面に合わせる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HGｺﾞｼｯｸE</vt:lpstr>
      <vt:lpstr>HG丸ｺﾞｼｯｸM-PRO</vt:lpstr>
      <vt:lpstr>MS UI Gothic</vt:lpstr>
      <vt:lpstr>メイリオ</vt:lpstr>
      <vt:lpstr>小塚明朝 Pr6N H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中村正嗣</dc:creator>
  <cp:lastModifiedBy>ナニワ 服部</cp:lastModifiedBy>
  <cp:revision>43</cp:revision>
  <cp:lastPrinted>2022-09-09T00:53:42Z</cp:lastPrinted>
  <dcterms:created xsi:type="dcterms:W3CDTF">2013-05-25T04:35:45Z</dcterms:created>
  <dcterms:modified xsi:type="dcterms:W3CDTF">2022-09-09T01:33:09Z</dcterms:modified>
</cp:coreProperties>
</file>