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6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-864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2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632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4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08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388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8367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003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712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9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060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01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38BBE-AC94-41DD-907F-6AA8CC576292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23D8E-DAC5-4916-809A-F6404011F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47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xmlns="" id="{A7F95315-62C1-7682-DC24-9583A6D2475F}"/>
              </a:ext>
            </a:extLst>
          </p:cNvPr>
          <p:cNvGrpSpPr/>
          <p:nvPr/>
        </p:nvGrpSpPr>
        <p:grpSpPr>
          <a:xfrm>
            <a:off x="373109" y="1126514"/>
            <a:ext cx="4986695" cy="239251"/>
            <a:chOff x="373109" y="1126514"/>
            <a:chExt cx="4986695" cy="239251"/>
          </a:xfrm>
        </p:grpSpPr>
        <p:pic>
          <p:nvPicPr>
            <p:cNvPr id="48" name="図 47">
              <a:extLst>
                <a:ext uri="{FF2B5EF4-FFF2-40B4-BE49-F238E27FC236}">
                  <a16:creationId xmlns:a16="http://schemas.microsoft.com/office/drawing/2014/main" xmlns="" id="{A87B4812-885C-CBF0-E3DE-A010E8CDC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37440">
              <a:off x="373109" y="1126514"/>
              <a:ext cx="2866759" cy="18674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xmlns="" id="{F7F3009A-B6C1-779E-BEA4-2AEF37C9A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37440">
              <a:off x="2493045" y="1179022"/>
              <a:ext cx="2866759" cy="186743"/>
            </a:xfrm>
            <a:prstGeom prst="rect">
              <a:avLst/>
            </a:prstGeom>
          </p:spPr>
        </p:pic>
      </p:grpSp>
      <p:sp>
        <p:nvSpPr>
          <p:cNvPr id="7" name="AutoShape 2">
            <a:extLst>
              <a:ext uri="{FF2B5EF4-FFF2-40B4-BE49-F238E27FC236}">
                <a16:creationId xmlns:a16="http://schemas.microsoft.com/office/drawing/2014/main" xmlns="" id="{6ECD8C2F-9DC2-46B4-A5F8-37A46CC3D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80" y="100435"/>
            <a:ext cx="5976788" cy="3762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66FF"/>
              </a:gs>
              <a:gs pos="100000">
                <a:srgbClr val="2244A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MS UI Gothic" pitchFamily="50" charset="-128"/>
              </a:rPr>
              <a:t>　ご提案書</a:t>
            </a:r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xmlns="" id="{BACD0AAE-6F11-4C65-BC2A-48DC26782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6392" y="3828880"/>
            <a:ext cx="3890009" cy="2917201"/>
          </a:xfrm>
          <a:prstGeom prst="roundRect">
            <a:avLst>
              <a:gd name="adj" fmla="val 6324"/>
            </a:avLst>
          </a:prstGeom>
          <a:solidFill>
            <a:schemeClr val="bg1"/>
          </a:solidFill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18000"/>
          <a:lstStyle/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品名：ぬりえ色紙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品番：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SC-2306</a:t>
            </a: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上代：￥５００ （税別）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定番縁色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  <a:sym typeface="Wingdings" panose="05000000000000000000" pitchFamily="2" charset="2"/>
              </a:rPr>
              <a:t>：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ゴールド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別注縁色：赤、濃ピンク、薄ピンク、緑、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　　　　　　　水色、ｼﾙﾊﾞｰ、ツヤ銀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別注名入れスペース： 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(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色紙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) 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約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114x129mm</a:t>
            </a: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商品サイズ：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(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 色紙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)135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ｘ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120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ｍｍ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包装：ポリ袋入れ（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12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色色えんぴつセットを封入）</a:t>
            </a: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包装サイズ：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160×130mm</a:t>
            </a: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材質： 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(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色紙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)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紙、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(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色えんぴつ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)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木材、他</a:t>
            </a: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入数：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200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セット</a:t>
            </a:r>
            <a:r>
              <a:rPr lang="en-US" altLang="ja-JP" sz="1400" dirty="0">
                <a:latin typeface="MS UI Gothic" pitchFamily="50" charset="-128"/>
                <a:ea typeface="MS UI Gothic" pitchFamily="50" charset="-128"/>
              </a:rPr>
              <a:t>/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ケース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別途オプション：紙製スタンド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</p:txBody>
      </p:sp>
      <p:sp>
        <p:nvSpPr>
          <p:cNvPr id="9" name="正方形/長方形 9">
            <a:extLst>
              <a:ext uri="{FF2B5EF4-FFF2-40B4-BE49-F238E27FC236}">
                <a16:creationId xmlns:a16="http://schemas.microsoft.com/office/drawing/2014/main" xmlns="" id="{DDAF2AEA-F3EF-4F97-9B6D-61B2E4FBC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764705"/>
            <a:ext cx="5500687" cy="5992860"/>
          </a:xfrm>
          <a:prstGeom prst="rect">
            <a:avLst/>
          </a:prstGeom>
          <a:noFill/>
          <a:ln w="25400" algn="ctr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ja-JP" altLang="en-US">
              <a:latin typeface="Calibri" pitchFamily="34" charset="0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xmlns="" id="{5342BB58-2C13-4AB4-960B-CD860785DF83}"/>
              </a:ext>
            </a:extLst>
          </p:cNvPr>
          <p:cNvCxnSpPr>
            <a:cxnSpLocks/>
          </p:cNvCxnSpPr>
          <p:nvPr/>
        </p:nvCxnSpPr>
        <p:spPr>
          <a:xfrm>
            <a:off x="0" y="549275"/>
            <a:ext cx="990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utoShape 5">
            <a:extLst>
              <a:ext uri="{FF2B5EF4-FFF2-40B4-BE49-F238E27FC236}">
                <a16:creationId xmlns:a16="http://schemas.microsoft.com/office/drawing/2014/main" xmlns="" id="{7C0DBD73-5E5E-4B13-BD22-D5F294299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1791" y="682921"/>
            <a:ext cx="3885281" cy="3045017"/>
          </a:xfrm>
          <a:prstGeom prst="roundRect">
            <a:avLst>
              <a:gd name="adj" fmla="val 6324"/>
            </a:avLst>
          </a:prstGeom>
          <a:solidFill>
            <a:schemeClr val="bg1"/>
          </a:solidFill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18000"/>
          <a:lstStyle/>
          <a:p>
            <a:r>
              <a:rPr lang="ja-JP" altLang="en-US" b="1" dirty="0">
                <a:latin typeface="MS UI Gothic" pitchFamily="50" charset="-128"/>
                <a:ea typeface="MS UI Gothic" pitchFamily="50" charset="-128"/>
              </a:rPr>
              <a:t>高級さを感じさせる豪華なミニ色紙を</a:t>
            </a:r>
            <a:endParaRPr lang="en-US" altLang="ja-JP" b="1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b="1" dirty="0">
                <a:latin typeface="MS UI Gothic" pitchFamily="50" charset="-128"/>
                <a:ea typeface="MS UI Gothic" pitchFamily="50" charset="-128"/>
              </a:rPr>
              <a:t>ぬり絵に。お子様への記念品にも、</a:t>
            </a:r>
            <a:endParaRPr lang="en-US" altLang="ja-JP" b="1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b="1" dirty="0">
                <a:latin typeface="MS UI Gothic" pitchFamily="50" charset="-128"/>
                <a:ea typeface="MS UI Gothic" pitchFamily="50" charset="-128"/>
              </a:rPr>
              <a:t>プレゼントとしても使いやすいギフトです。</a:t>
            </a:r>
            <a:endParaRPr lang="en-US" altLang="ja-JP" b="1" dirty="0">
              <a:latin typeface="MS UI Gothic" pitchFamily="50" charset="-128"/>
              <a:ea typeface="MS UI Gothic" pitchFamily="50" charset="-128"/>
            </a:endParaRPr>
          </a:p>
          <a:p>
            <a:endParaRPr lang="en-US" altLang="ja-JP" sz="500" b="1" dirty="0">
              <a:latin typeface="MS UI Gothic" pitchFamily="50" charset="-128"/>
              <a:ea typeface="MS UI Gothic" pitchFamily="50" charset="-128"/>
            </a:endParaRPr>
          </a:p>
          <a:p>
            <a:r>
              <a:rPr lang="en-US" altLang="ja-JP" sz="1400" b="1" dirty="0">
                <a:latin typeface="MS UI Gothic" pitchFamily="50" charset="-128"/>
                <a:ea typeface="MS UI Gothic" pitchFamily="50" charset="-128"/>
              </a:rPr>
              <a:t>12</a:t>
            </a:r>
            <a:r>
              <a:rPr lang="ja-JP" altLang="en-US" sz="1400" b="1" dirty="0">
                <a:latin typeface="MS UI Gothic" pitchFamily="50" charset="-128"/>
                <a:ea typeface="MS UI Gothic" pitchFamily="50" charset="-128"/>
              </a:rPr>
              <a:t>本の色えんぴつセット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で貰った瞬間に描けるので、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お絵かきの得意なお子様に、創造の楽しみも感じさせ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る素敵な記念品になるでしょう。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endParaRPr lang="en-US" altLang="ja-JP" sz="5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定番デザインは「カオナシ」なので想像力で自由に。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endParaRPr lang="en-US" altLang="ja-JP" sz="5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別注デザインで</a:t>
            </a:r>
            <a:r>
              <a:rPr lang="ja-JP" altLang="en-US" sz="1400" b="1" dirty="0">
                <a:latin typeface="MS UI Gothic" pitchFamily="50" charset="-128"/>
                <a:ea typeface="MS UI Gothic" pitchFamily="50" charset="-128"/>
              </a:rPr>
              <a:t>卒園記念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や</a:t>
            </a:r>
            <a:r>
              <a:rPr lang="ja-JP" altLang="en-US" sz="1400" b="1" dirty="0">
                <a:latin typeface="MS UI Gothic" pitchFamily="50" charset="-128"/>
                <a:ea typeface="MS UI Gothic" pitchFamily="50" charset="-128"/>
              </a:rPr>
              <a:t>敬老・父母の日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のぬり絵、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細やかなデザインで人気の</a:t>
            </a:r>
            <a:r>
              <a:rPr lang="en-US" altLang="ja-JP" sz="1400" b="1" dirty="0">
                <a:latin typeface="MS UI Gothic" pitchFamily="50" charset="-128"/>
                <a:ea typeface="MS UI Gothic" pitchFamily="50" charset="-128"/>
              </a:rPr>
              <a:t>『</a:t>
            </a:r>
            <a:r>
              <a:rPr lang="ja-JP" altLang="en-US" sz="1400" b="1" dirty="0">
                <a:latin typeface="MS UI Gothic" pitchFamily="50" charset="-128"/>
                <a:ea typeface="MS UI Gothic" pitchFamily="50" charset="-128"/>
              </a:rPr>
              <a:t>大人の塗り絵</a:t>
            </a:r>
            <a:r>
              <a:rPr lang="en-US" altLang="ja-JP" sz="1400" b="1" dirty="0">
                <a:latin typeface="MS UI Gothic" pitchFamily="50" charset="-128"/>
                <a:ea typeface="MS UI Gothic" pitchFamily="50" charset="-128"/>
              </a:rPr>
              <a:t>』</a:t>
            </a:r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など、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幅広い用途にご使用いただけます。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  <a:p>
            <a:endParaRPr lang="en-US" altLang="ja-JP" sz="600" dirty="0">
              <a:latin typeface="MS UI Gothic" pitchFamily="50" charset="-128"/>
              <a:ea typeface="MS UI Gothic" pitchFamily="50" charset="-128"/>
            </a:endParaRPr>
          </a:p>
          <a:p>
            <a:r>
              <a:rPr lang="ja-JP" altLang="en-US" sz="1400" dirty="0">
                <a:latin typeface="MS UI Gothic" pitchFamily="50" charset="-128"/>
                <a:ea typeface="MS UI Gothic" pitchFamily="50" charset="-128"/>
              </a:rPr>
              <a:t>催事や店舗なら、その場で描けるので集客に使えます。</a:t>
            </a:r>
            <a:endParaRPr lang="en-US" altLang="ja-JP" sz="1400" dirty="0">
              <a:latin typeface="MS UI Gothic" pitchFamily="50" charset="-128"/>
              <a:ea typeface="MS UI Gothic" pitchFamily="50" charset="-128"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xmlns="" id="{CA917182-9CCD-6607-A88D-305D6E6B0CC3}"/>
              </a:ext>
            </a:extLst>
          </p:cNvPr>
          <p:cNvGrpSpPr/>
          <p:nvPr/>
        </p:nvGrpSpPr>
        <p:grpSpPr>
          <a:xfrm>
            <a:off x="329736" y="4390781"/>
            <a:ext cx="2656363" cy="2266250"/>
            <a:chOff x="2397073" y="4402520"/>
            <a:chExt cx="3219052" cy="2746302"/>
          </a:xfrm>
        </p:grpSpPr>
        <p:pic>
          <p:nvPicPr>
            <p:cNvPr id="27" name="図 26">
              <a:extLst>
                <a:ext uri="{FF2B5EF4-FFF2-40B4-BE49-F238E27FC236}">
                  <a16:creationId xmlns:a16="http://schemas.microsoft.com/office/drawing/2014/main" xmlns="" id="{10E05878-B6D8-D1EA-DA70-FCF9DC3A0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4226" y="5783488"/>
              <a:ext cx="1520417" cy="1365334"/>
            </a:xfrm>
            <a:prstGeom prst="rect">
              <a:avLst/>
            </a:prstGeom>
          </p:spPr>
        </p:pic>
        <p:pic>
          <p:nvPicPr>
            <p:cNvPr id="31" name="図 30">
              <a:extLst>
                <a:ext uri="{FF2B5EF4-FFF2-40B4-BE49-F238E27FC236}">
                  <a16:creationId xmlns:a16="http://schemas.microsoft.com/office/drawing/2014/main" xmlns="" id="{F7FBE136-AE87-A084-A816-8056D7D55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7073" y="4402520"/>
              <a:ext cx="1515354" cy="1365334"/>
            </a:xfrm>
            <a:prstGeom prst="rect">
              <a:avLst/>
            </a:prstGeom>
          </p:spPr>
        </p:pic>
        <p:pic>
          <p:nvPicPr>
            <p:cNvPr id="33" name="図 32">
              <a:extLst>
                <a:ext uri="{FF2B5EF4-FFF2-40B4-BE49-F238E27FC236}">
                  <a16:creationId xmlns:a16="http://schemas.microsoft.com/office/drawing/2014/main" xmlns="" id="{7A30E841-E82D-B798-DE2B-290A02521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80317" y="4413660"/>
              <a:ext cx="1535808" cy="1365334"/>
            </a:xfrm>
            <a:prstGeom prst="rect">
              <a:avLst/>
            </a:prstGeom>
          </p:spPr>
        </p:pic>
        <p:pic>
          <p:nvPicPr>
            <p:cNvPr id="35" name="図 34">
              <a:extLst>
                <a:ext uri="{FF2B5EF4-FFF2-40B4-BE49-F238E27FC236}">
                  <a16:creationId xmlns:a16="http://schemas.microsoft.com/office/drawing/2014/main" xmlns="" id="{DDB1478B-995A-3BFB-CC22-5D357D277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0329" y="5778152"/>
              <a:ext cx="1503671" cy="1365334"/>
            </a:xfrm>
            <a:prstGeom prst="rect">
              <a:avLst/>
            </a:prstGeom>
          </p:spPr>
        </p:pic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xmlns="" id="{BA950244-05EC-B97E-2DF6-CE6017644521}"/>
              </a:ext>
            </a:extLst>
          </p:cNvPr>
          <p:cNvSpPr txBox="1"/>
          <p:nvPr/>
        </p:nvSpPr>
        <p:spPr>
          <a:xfrm>
            <a:off x="704662" y="3991895"/>
            <a:ext cx="4510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■別注デザインのススメ■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xmlns="" id="{28585B03-9CC9-1EC6-7075-03401E8A2514}"/>
              </a:ext>
            </a:extLst>
          </p:cNvPr>
          <p:cNvSpPr txBox="1"/>
          <p:nvPr/>
        </p:nvSpPr>
        <p:spPr>
          <a:xfrm>
            <a:off x="2999378" y="4386230"/>
            <a:ext cx="294448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200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枚以上でオリジナルへの変更が可能。</a:t>
            </a:r>
            <a:endParaRPr kumimoji="1"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イベントデザインや文字の練習、</a:t>
            </a:r>
            <a:endParaRPr kumimoji="1"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大人の塗り絵などの飾る製作物を！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xmlns="" id="{CC07175D-5C79-4D63-BC81-DE326DF52225}"/>
              </a:ext>
            </a:extLst>
          </p:cNvPr>
          <p:cNvGrpSpPr/>
          <p:nvPr/>
        </p:nvGrpSpPr>
        <p:grpSpPr>
          <a:xfrm>
            <a:off x="4344187" y="5084437"/>
            <a:ext cx="1207424" cy="1574788"/>
            <a:chOff x="3106103" y="5100684"/>
            <a:chExt cx="1207424" cy="1574788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xmlns="" id="{5B789045-D60D-08EC-77CB-5AEC125D0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1297" y="5380181"/>
              <a:ext cx="1192230" cy="1295291"/>
            </a:xfrm>
            <a:prstGeom prst="rect">
              <a:avLst/>
            </a:prstGeom>
          </p:spPr>
        </p:pic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xmlns="" id="{2D0DFC24-265A-B85A-2494-B13CA4BE6C30}"/>
                </a:ext>
              </a:extLst>
            </p:cNvPr>
            <p:cNvSpPr txBox="1"/>
            <p:nvPr/>
          </p:nvSpPr>
          <p:spPr>
            <a:xfrm>
              <a:off x="3106103" y="5100684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【</a:t>
              </a:r>
              <a:r>
                <a:rPr kumimoji="1" lang="ja-JP" altLang="en-US" sz="1200" dirty="0"/>
                <a:t>梱包形態</a:t>
              </a:r>
              <a:r>
                <a:rPr kumimoji="1" lang="en-US" altLang="ja-JP" sz="1200" dirty="0"/>
                <a:t>】</a:t>
              </a:r>
              <a:endParaRPr kumimoji="1" lang="ja-JP" altLang="en-US" sz="1200" dirty="0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xmlns="" id="{6EEDAA8D-8369-6182-761C-A23D3E81E5B9}"/>
              </a:ext>
            </a:extLst>
          </p:cNvPr>
          <p:cNvGrpSpPr/>
          <p:nvPr/>
        </p:nvGrpSpPr>
        <p:grpSpPr>
          <a:xfrm>
            <a:off x="3001293" y="5099529"/>
            <a:ext cx="1415772" cy="1559696"/>
            <a:chOff x="4254717" y="5099529"/>
            <a:chExt cx="1415772" cy="1559696"/>
          </a:xfrm>
        </p:grpSpPr>
        <p:pic>
          <p:nvPicPr>
            <p:cNvPr id="29" name="図 28">
              <a:extLst>
                <a:ext uri="{FF2B5EF4-FFF2-40B4-BE49-F238E27FC236}">
                  <a16:creationId xmlns:a16="http://schemas.microsoft.com/office/drawing/2014/main" xmlns="" id="{48187DBC-FA0B-EB26-4F8B-2A4463BEC0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83563" y="5391620"/>
              <a:ext cx="1096030" cy="1267605"/>
            </a:xfrm>
            <a:prstGeom prst="rect">
              <a:avLst/>
            </a:prstGeom>
          </p:spPr>
        </p:pic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xmlns="" id="{65AA535F-7C49-7006-2C47-7EF77797447A}"/>
                </a:ext>
              </a:extLst>
            </p:cNvPr>
            <p:cNvSpPr txBox="1"/>
            <p:nvPr/>
          </p:nvSpPr>
          <p:spPr>
            <a:xfrm>
              <a:off x="4254717" y="5099529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【</a:t>
              </a:r>
              <a:r>
                <a:rPr kumimoji="1" lang="ja-JP" altLang="en-US" sz="1200" dirty="0"/>
                <a:t>紙製スタンド</a:t>
              </a:r>
              <a:r>
                <a:rPr kumimoji="1" lang="en-US" altLang="ja-JP" sz="1200" dirty="0"/>
                <a:t>】</a:t>
              </a:r>
              <a:endParaRPr kumimoji="1" lang="ja-JP" altLang="en-US" sz="1200" dirty="0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xmlns="" id="{56636093-6C33-3DF8-43F4-551999B5FF3A}"/>
              </a:ext>
            </a:extLst>
          </p:cNvPr>
          <p:cNvGrpSpPr/>
          <p:nvPr/>
        </p:nvGrpSpPr>
        <p:grpSpPr>
          <a:xfrm>
            <a:off x="193580" y="778140"/>
            <a:ext cx="6024970" cy="665400"/>
            <a:chOff x="193580" y="778140"/>
            <a:chExt cx="6024970" cy="665400"/>
          </a:xfrm>
        </p:grpSpPr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xmlns="" id="{78C27589-BDD1-EBCD-1C45-3342CBE1FBEE}"/>
                </a:ext>
              </a:extLst>
            </p:cNvPr>
            <p:cNvSpPr txBox="1"/>
            <p:nvPr/>
          </p:nvSpPr>
          <p:spPr>
            <a:xfrm rot="21376061">
              <a:off x="197845" y="797209"/>
              <a:ext cx="60207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Hachi Maru Pop" pitchFamily="2" charset="-128"/>
                  <a:ea typeface="Hachi Maru Pop" pitchFamily="2" charset="-128"/>
                </a:rPr>
                <a:t>子供たちの「塗り絵」を</a:t>
              </a:r>
              <a:endParaRPr kumimoji="1" lang="en-US" altLang="ja-JP" b="1" dirty="0">
                <a:solidFill>
                  <a:schemeClr val="bg1"/>
                </a:solidFill>
                <a:latin typeface="Hachi Maru Pop" pitchFamily="2" charset="-128"/>
                <a:ea typeface="Hachi Maru Pop" pitchFamily="2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Hachi Maru Pop" pitchFamily="2" charset="-128"/>
                  <a:ea typeface="Hachi Maru Pop" pitchFamily="2" charset="-128"/>
                </a:rPr>
                <a:t>　　　　　　　　　　　　　　　　</a:t>
              </a:r>
              <a:r>
                <a:rPr kumimoji="1" lang="en-US" altLang="ja-JP" b="1" dirty="0">
                  <a:solidFill>
                    <a:schemeClr val="bg1"/>
                  </a:solidFill>
                  <a:latin typeface="Hachi Maru Pop" pitchFamily="2" charset="-128"/>
                  <a:ea typeface="Hachi Maru Pop" pitchFamily="2" charset="-128"/>
                </a:rPr>
                <a:t>『</a:t>
              </a:r>
              <a:r>
                <a:rPr kumimoji="1" lang="ja-JP" altLang="en-US" b="1" dirty="0">
                  <a:solidFill>
                    <a:schemeClr val="bg1"/>
                  </a:solidFill>
                  <a:latin typeface="Hachi Maru Pop" pitchFamily="2" charset="-128"/>
                  <a:ea typeface="Hachi Maru Pop" pitchFamily="2" charset="-128"/>
                </a:rPr>
                <a:t>贈り物</a:t>
              </a:r>
              <a:r>
                <a:rPr kumimoji="1" lang="en-US" altLang="ja-JP" b="1" dirty="0">
                  <a:solidFill>
                    <a:schemeClr val="bg1"/>
                  </a:solidFill>
                  <a:latin typeface="Hachi Maru Pop" pitchFamily="2" charset="-128"/>
                  <a:ea typeface="Hachi Maru Pop" pitchFamily="2" charset="-128"/>
                </a:rPr>
                <a:t>』</a:t>
              </a:r>
              <a:r>
                <a:rPr kumimoji="1" lang="ja-JP" altLang="en-US" b="1" dirty="0">
                  <a:solidFill>
                    <a:schemeClr val="bg1"/>
                  </a:solidFill>
                  <a:latin typeface="Hachi Maru Pop" pitchFamily="2" charset="-128"/>
                  <a:ea typeface="Hachi Maru Pop" pitchFamily="2" charset="-128"/>
                </a:rPr>
                <a:t>にしませんか？</a:t>
              </a: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xmlns="" id="{32A43D65-B710-8503-BF3E-6372762E072E}"/>
                </a:ext>
              </a:extLst>
            </p:cNvPr>
            <p:cNvSpPr txBox="1"/>
            <p:nvPr/>
          </p:nvSpPr>
          <p:spPr>
            <a:xfrm rot="21376061">
              <a:off x="193580" y="778140"/>
              <a:ext cx="60207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latin typeface="Hachi Maru Pop" pitchFamily="2" charset="-128"/>
                  <a:ea typeface="Hachi Maru Pop" pitchFamily="2" charset="-128"/>
                </a:rPr>
                <a:t>子供たちの「塗り絵」を</a:t>
              </a:r>
              <a:endParaRPr kumimoji="1" lang="en-US" altLang="ja-JP" b="1" dirty="0">
                <a:latin typeface="Hachi Maru Pop" pitchFamily="2" charset="-128"/>
                <a:ea typeface="Hachi Maru Pop" pitchFamily="2" charset="-128"/>
              </a:endParaRPr>
            </a:p>
            <a:p>
              <a:r>
                <a:rPr kumimoji="1" lang="ja-JP" altLang="en-US" b="1" dirty="0">
                  <a:latin typeface="Hachi Maru Pop" pitchFamily="2" charset="-128"/>
                  <a:ea typeface="Hachi Maru Pop" pitchFamily="2" charset="-128"/>
                </a:rPr>
                <a:t>　　　　　　　　　　　　　　　　</a:t>
              </a:r>
              <a:r>
                <a:rPr kumimoji="1" lang="en-US" altLang="ja-JP" b="1" dirty="0">
                  <a:latin typeface="Hachi Maru Pop" pitchFamily="2" charset="-128"/>
                  <a:ea typeface="Hachi Maru Pop" pitchFamily="2" charset="-128"/>
                </a:rPr>
                <a:t>『</a:t>
              </a:r>
              <a:r>
                <a:rPr kumimoji="1" lang="ja-JP" altLang="en-US" b="1" dirty="0">
                  <a:latin typeface="Hachi Maru Pop" pitchFamily="2" charset="-128"/>
                  <a:ea typeface="Hachi Maru Pop" pitchFamily="2" charset="-128"/>
                </a:rPr>
                <a:t>贈り物</a:t>
              </a:r>
              <a:r>
                <a:rPr kumimoji="1" lang="en-US" altLang="ja-JP" b="1" dirty="0">
                  <a:latin typeface="Hachi Maru Pop" pitchFamily="2" charset="-128"/>
                  <a:ea typeface="Hachi Maru Pop" pitchFamily="2" charset="-128"/>
                </a:rPr>
                <a:t>』</a:t>
              </a:r>
              <a:r>
                <a:rPr kumimoji="1" lang="ja-JP" altLang="en-US" b="1" dirty="0">
                  <a:latin typeface="Hachi Maru Pop" pitchFamily="2" charset="-128"/>
                  <a:ea typeface="Hachi Maru Pop" pitchFamily="2" charset="-128"/>
                </a:rPr>
                <a:t>にしませんか？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xmlns="" id="{E9C8EAFD-885D-753E-FF75-4602BBFA39B2}"/>
              </a:ext>
            </a:extLst>
          </p:cNvPr>
          <p:cNvGrpSpPr/>
          <p:nvPr/>
        </p:nvGrpSpPr>
        <p:grpSpPr>
          <a:xfrm>
            <a:off x="188134" y="1571936"/>
            <a:ext cx="5314640" cy="2565336"/>
            <a:chOff x="188134" y="1571936"/>
            <a:chExt cx="5314640" cy="2565336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xmlns="" id="{5C02DADE-86AB-83CE-4B13-163F3C65F1C4}"/>
                </a:ext>
              </a:extLst>
            </p:cNvPr>
            <p:cNvGrpSpPr/>
            <p:nvPr/>
          </p:nvGrpSpPr>
          <p:grpSpPr>
            <a:xfrm>
              <a:off x="273266" y="1571936"/>
              <a:ext cx="5229508" cy="2565336"/>
              <a:chOff x="273266" y="1571936"/>
              <a:chExt cx="5229508" cy="2565336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xmlns="" id="{1037BCA0-3C41-625F-4537-F0D1397CB716}"/>
                  </a:ext>
                </a:extLst>
              </p:cNvPr>
              <p:cNvGrpSpPr/>
              <p:nvPr/>
            </p:nvGrpSpPr>
            <p:grpSpPr>
              <a:xfrm>
                <a:off x="273266" y="1571936"/>
                <a:ext cx="5229508" cy="2565336"/>
                <a:chOff x="273266" y="1571936"/>
                <a:chExt cx="5229508" cy="2565336"/>
              </a:xfrm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xmlns="" id="{32AFE870-3705-DAE5-19C5-E79B821CE6C0}"/>
                    </a:ext>
                  </a:extLst>
                </p:cNvPr>
                <p:cNvGrpSpPr/>
                <p:nvPr/>
              </p:nvGrpSpPr>
              <p:grpSpPr>
                <a:xfrm>
                  <a:off x="3203932" y="1942575"/>
                  <a:ext cx="2298842" cy="2049320"/>
                  <a:chOff x="3413998" y="1602085"/>
                  <a:chExt cx="2298842" cy="2049320"/>
                </a:xfrm>
              </p:grpSpPr>
              <p:pic>
                <p:nvPicPr>
                  <p:cNvPr id="23" name="図 22">
                    <a:extLst>
                      <a:ext uri="{FF2B5EF4-FFF2-40B4-BE49-F238E27FC236}">
                        <a16:creationId xmlns:a16="http://schemas.microsoft.com/office/drawing/2014/main" xmlns="" id="{055EF595-5F90-6DAE-C9F1-B38C1D2491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4555866" y="1602085"/>
                    <a:ext cx="1156974" cy="1036879"/>
                  </a:xfrm>
                  <a:prstGeom prst="rect">
                    <a:avLst/>
                  </a:prstGeom>
                </p:spPr>
              </p:pic>
              <p:pic>
                <p:nvPicPr>
                  <p:cNvPr id="25" name="図 24">
                    <a:extLst>
                      <a:ext uri="{FF2B5EF4-FFF2-40B4-BE49-F238E27FC236}">
                        <a16:creationId xmlns:a16="http://schemas.microsoft.com/office/drawing/2014/main" xmlns="" id="{4185E765-1353-7306-40B2-38A694B661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0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3413998" y="1608986"/>
                    <a:ext cx="1222944" cy="1036879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 55">
                    <a:extLst>
                      <a:ext uri="{FF2B5EF4-FFF2-40B4-BE49-F238E27FC236}">
                        <a16:creationId xmlns:a16="http://schemas.microsoft.com/office/drawing/2014/main" xmlns="" id="{9501DFC3-32E1-4FF1-680D-2803778A25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88688" y="2672228"/>
                    <a:ext cx="1124152" cy="979177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 57">
                    <a:extLst>
                      <a:ext uri="{FF2B5EF4-FFF2-40B4-BE49-F238E27FC236}">
                        <a16:creationId xmlns:a16="http://schemas.microsoft.com/office/drawing/2014/main" xmlns="" id="{F5A14B25-FC20-DBB5-7B7F-EF5DD890899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446635" y="2652901"/>
                    <a:ext cx="1118347" cy="986213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6" name="図 15">
                  <a:extLst>
                    <a:ext uri="{FF2B5EF4-FFF2-40B4-BE49-F238E27FC236}">
                      <a16:creationId xmlns:a16="http://schemas.microsoft.com/office/drawing/2014/main" xmlns="" id="{1270AA1D-7F2B-C227-BF5F-09239F3BED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73266" y="2981248"/>
                  <a:ext cx="862791" cy="919728"/>
                </a:xfrm>
                <a:prstGeom prst="rect">
                  <a:avLst/>
                </a:prstGeom>
              </p:spPr>
            </p:pic>
            <p:pic>
              <p:nvPicPr>
                <p:cNvPr id="21" name="図 20">
                  <a:extLst>
                    <a:ext uri="{FF2B5EF4-FFF2-40B4-BE49-F238E27FC236}">
                      <a16:creationId xmlns:a16="http://schemas.microsoft.com/office/drawing/2014/main" xmlns="" id="{018E4B4E-E4EA-5991-4DD2-F695730E52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034536" y="2297106"/>
                  <a:ext cx="2088320" cy="1840166"/>
                </a:xfrm>
                <a:prstGeom prst="rect">
                  <a:avLst/>
                </a:prstGeom>
              </p:spPr>
            </p:pic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xmlns="" id="{4CA4DC89-A686-F689-213D-7EB9C9939CBE}"/>
                    </a:ext>
                  </a:extLst>
                </p:cNvPr>
                <p:cNvGrpSpPr/>
                <p:nvPr/>
              </p:nvGrpSpPr>
              <p:grpSpPr>
                <a:xfrm>
                  <a:off x="273266" y="1571936"/>
                  <a:ext cx="3172122" cy="775964"/>
                  <a:chOff x="2496534" y="1605074"/>
                  <a:chExt cx="3172122" cy="823783"/>
                </a:xfrm>
              </p:grpSpPr>
              <p:sp>
                <p:nvSpPr>
                  <p:cNvPr id="37" name="吹き出し: 角を丸めた四角形 36">
                    <a:extLst>
                      <a:ext uri="{FF2B5EF4-FFF2-40B4-BE49-F238E27FC236}">
                        <a16:creationId xmlns:a16="http://schemas.microsoft.com/office/drawing/2014/main" xmlns="" id="{1149D7D3-62C2-E1EF-4472-0E890E3E2A6A}"/>
                      </a:ext>
                    </a:extLst>
                  </p:cNvPr>
                  <p:cNvSpPr/>
                  <p:nvPr/>
                </p:nvSpPr>
                <p:spPr>
                  <a:xfrm>
                    <a:off x="2515293" y="1605074"/>
                    <a:ext cx="3072287" cy="823783"/>
                  </a:xfrm>
                  <a:prstGeom prst="wedgeRoundRectCallout">
                    <a:avLst>
                      <a:gd name="adj1" fmla="val 8526"/>
                      <a:gd name="adj2" fmla="val 122230"/>
                      <a:gd name="adj3" fmla="val 16667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2400" dirty="0"/>
                  </a:p>
                </p:txBody>
              </p:sp>
              <p:sp>
                <p:nvSpPr>
                  <p:cNvPr id="38" name="テキスト ボックス 37">
                    <a:extLst>
                      <a:ext uri="{FF2B5EF4-FFF2-40B4-BE49-F238E27FC236}">
                        <a16:creationId xmlns:a16="http://schemas.microsoft.com/office/drawing/2014/main" xmlns="" id="{FD67137B-BE8A-05BA-FABA-BAFB055527E7}"/>
                      </a:ext>
                    </a:extLst>
                  </p:cNvPr>
                  <p:cNvSpPr txBox="1"/>
                  <p:nvPr/>
                </p:nvSpPr>
                <p:spPr>
                  <a:xfrm>
                    <a:off x="2496534" y="1657406"/>
                    <a:ext cx="3172122" cy="73866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1000" dirty="0"/>
                      <a:t>お子様が自由に描ける</a:t>
                    </a:r>
                    <a:r>
                      <a:rPr kumimoji="1" lang="en-US" altLang="ja-JP" sz="1200" b="1" dirty="0"/>
                      <a:t>【</a:t>
                    </a:r>
                    <a:r>
                      <a:rPr kumimoji="1" lang="ja-JP" altLang="en-US" sz="1200" b="1" dirty="0"/>
                      <a:t>カオナシ</a:t>
                    </a:r>
                    <a:r>
                      <a:rPr kumimoji="1" lang="en-US" altLang="ja-JP" sz="1200" b="1" dirty="0"/>
                      <a:t>】</a:t>
                    </a:r>
                    <a:r>
                      <a:rPr kumimoji="1" lang="ja-JP" altLang="en-US" sz="1050" b="1" dirty="0"/>
                      <a:t>デザイン</a:t>
                    </a:r>
                    <a:r>
                      <a:rPr kumimoji="1" lang="ja-JP" altLang="en-US" sz="1000" dirty="0"/>
                      <a:t>は、</a:t>
                    </a:r>
                    <a:endParaRPr kumimoji="1" lang="en-US" altLang="ja-JP" sz="1000" dirty="0"/>
                  </a:p>
                  <a:p>
                    <a:endParaRPr kumimoji="1" lang="en-US" altLang="ja-JP" sz="500" dirty="0"/>
                  </a:p>
                  <a:p>
                    <a:r>
                      <a:rPr kumimoji="1" lang="ja-JP" altLang="en-US" sz="1000" b="1" dirty="0"/>
                      <a:t>“友達”“親子”“祖父母”“動物”“横向き”“後ろ向き”と</a:t>
                    </a:r>
                    <a:endParaRPr kumimoji="1" lang="en-US" altLang="ja-JP" sz="1000" dirty="0"/>
                  </a:p>
                  <a:p>
                    <a:endParaRPr kumimoji="1" lang="en-US" altLang="ja-JP" sz="500" dirty="0"/>
                  </a:p>
                  <a:p>
                    <a:r>
                      <a:rPr kumimoji="1" lang="ja-JP" altLang="en-US" sz="1000" dirty="0"/>
                      <a:t>アイデアと発想次第で何にでも変化できます！</a:t>
                    </a:r>
                  </a:p>
                </p:txBody>
              </p:sp>
            </p:grpSp>
          </p:grpSp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xmlns="" id="{A21C8982-B72E-1155-0DCC-1D80E00A93E9}"/>
                  </a:ext>
                </a:extLst>
              </p:cNvPr>
              <p:cNvSpPr txBox="1"/>
              <p:nvPr/>
            </p:nvSpPr>
            <p:spPr>
              <a:xfrm>
                <a:off x="3554220" y="1705735"/>
                <a:ext cx="17235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★カオナシぬりえ例★</a:t>
                </a:r>
              </a:p>
            </p:txBody>
          </p:sp>
        </p:grp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xmlns="" id="{BE2949B6-8E6E-EF1B-00BA-E4E2073E0EB6}"/>
                </a:ext>
              </a:extLst>
            </p:cNvPr>
            <p:cNvSpPr txBox="1"/>
            <p:nvPr/>
          </p:nvSpPr>
          <p:spPr>
            <a:xfrm>
              <a:off x="188134" y="2612528"/>
              <a:ext cx="10504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/>
                <a:t>色えんぴつセット</a:t>
              </a:r>
              <a:endParaRPr kumimoji="1" lang="en-US" altLang="ja-JP" sz="800" dirty="0"/>
            </a:p>
            <a:p>
              <a:r>
                <a:rPr kumimoji="1" lang="en-US" altLang="ja-JP" sz="800" dirty="0"/>
                <a:t>12pcs</a:t>
              </a:r>
              <a:r>
                <a:rPr kumimoji="1" lang="ja-JP" altLang="en-US" sz="800" dirty="0"/>
                <a:t>付き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013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1028</TotalTime>
  <Words>265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ナニワ 服部</dc:creator>
  <cp:lastModifiedBy>ナニワインターナショナル株式会社　大橋</cp:lastModifiedBy>
  <cp:revision>27</cp:revision>
  <cp:lastPrinted>2022-08-30T02:33:16Z</cp:lastPrinted>
  <dcterms:created xsi:type="dcterms:W3CDTF">2022-03-14T00:10:03Z</dcterms:created>
  <dcterms:modified xsi:type="dcterms:W3CDTF">2023-02-24T08:17:55Z</dcterms:modified>
</cp:coreProperties>
</file>