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50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66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8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05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0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28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35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8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86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8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39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6944-971D-4D16-9479-4749AF90F2DC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2292-DC78-4C45-B0DB-2DF25BE1D2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9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1">
            <a:extLst>
              <a:ext uri="{FF2B5EF4-FFF2-40B4-BE49-F238E27FC236}">
                <a16:creationId xmlns:a16="http://schemas.microsoft.com/office/drawing/2014/main" id="{D5B2F688-6987-482D-9BC3-17853F1A3A23}"/>
              </a:ext>
            </a:extLst>
          </p:cNvPr>
          <p:cNvSpPr/>
          <p:nvPr/>
        </p:nvSpPr>
        <p:spPr>
          <a:xfrm>
            <a:off x="219908" y="960532"/>
            <a:ext cx="3988135" cy="7239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46" b="1" dirty="0">
                <a:solidFill>
                  <a:srgbClr val="92D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環境とひとにやさしい</a:t>
            </a:r>
            <a:endParaRPr lang="en-US" altLang="ja-JP" sz="1846" b="1" dirty="0">
              <a:solidFill>
                <a:srgbClr val="92D05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/>
            <a:r>
              <a:rPr lang="ja-JP" altLang="en-US" sz="1846" b="1" dirty="0">
                <a:solidFill>
                  <a:srgbClr val="92D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リサイクル</a:t>
            </a:r>
            <a:r>
              <a:rPr lang="ja-JP" altLang="en-US" sz="1846" b="1" dirty="0" err="1">
                <a:solidFill>
                  <a:srgbClr val="92D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ぞうきん</a:t>
            </a:r>
            <a:endParaRPr lang="en-US" altLang="ja-JP" sz="1846" b="1" dirty="0">
              <a:solidFill>
                <a:srgbClr val="92D05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四角形: 角を丸くする 3">
            <a:extLst>
              <a:ext uri="{FF2B5EF4-FFF2-40B4-BE49-F238E27FC236}">
                <a16:creationId xmlns:a16="http://schemas.microsoft.com/office/drawing/2014/main" id="{3B90C51D-7E79-46D8-9554-33603D106710}"/>
              </a:ext>
            </a:extLst>
          </p:cNvPr>
          <p:cNvSpPr/>
          <p:nvPr/>
        </p:nvSpPr>
        <p:spPr>
          <a:xfrm>
            <a:off x="4690483" y="5200838"/>
            <a:ext cx="4189344" cy="12468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3231" bIns="0" rtlCol="0" anchor="t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商品番号：</a:t>
            </a:r>
            <a:r>
              <a:rPr lang="en-US" altLang="ja-JP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SC-2204</a:t>
            </a:r>
          </a:p>
          <a:p>
            <a:pPr algn="l"/>
            <a:r>
              <a:rPr lang="ja-JP" altLang="en-US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商品名：</a:t>
            </a:r>
            <a:r>
              <a:rPr lang="ja-JP" altLang="en-US" sz="1015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タオルから生まれたリサイクル</a:t>
            </a:r>
            <a:r>
              <a:rPr lang="ja-JP" altLang="en-US" sz="1015" b="1" dirty="0" err="1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ぞうきん</a:t>
            </a:r>
            <a:endParaRPr lang="en-US" altLang="ja-JP" sz="1015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上代：￥</a:t>
            </a:r>
            <a:r>
              <a:rPr lang="en-US" altLang="ja-JP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200</a:t>
            </a:r>
          </a:p>
          <a:p>
            <a:r>
              <a:rPr lang="ja-JP" altLang="en-US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色柄：指定不可 　　　　　　　　材質：綿、ポリエステル</a:t>
            </a:r>
            <a:endParaRPr lang="en-US" altLang="ja-JP" sz="1015" b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-JP" altLang="en-US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商品サイズ：約</a:t>
            </a:r>
            <a:r>
              <a:rPr lang="en-US" altLang="ja-JP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160×300mm</a:t>
            </a:r>
          </a:p>
          <a:p>
            <a:pPr algn="l"/>
            <a:r>
              <a:rPr lang="ja-JP" altLang="en-US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包装形態：ポリ袋入り　　　　　包装サイズ：</a:t>
            </a:r>
            <a:r>
              <a:rPr lang="en-US" altLang="ja-JP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110×190×12mm</a:t>
            </a:r>
          </a:p>
          <a:p>
            <a:pPr algn="l"/>
            <a:r>
              <a:rPr lang="ja-JP" altLang="en-US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入数：</a:t>
            </a:r>
            <a:r>
              <a:rPr lang="en-US" altLang="ja-JP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300</a:t>
            </a:r>
            <a:r>
              <a:rPr lang="ja-JP" altLang="en-US" sz="1015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 加工国：日本</a:t>
            </a:r>
            <a:endParaRPr lang="en-US" altLang="ja-JP" sz="1015" b="1" dirty="0">
              <a:solidFill>
                <a:srgbClr val="00206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54EC9021-6928-4DC6-AB9C-2230ED6AF246}"/>
              </a:ext>
            </a:extLst>
          </p:cNvPr>
          <p:cNvSpPr txBox="1"/>
          <p:nvPr/>
        </p:nvSpPr>
        <p:spPr>
          <a:xfrm>
            <a:off x="4868470" y="2846088"/>
            <a:ext cx="4339856" cy="138505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92" b="1" dirty="0">
                <a:solidFill>
                  <a:srgbClr val="FD6FDF"/>
                </a:solidFill>
                <a:latin typeface="游ゴシック" pitchFamily="50" charset="-128"/>
                <a:ea typeface="游ゴシック" pitchFamily="50" charset="-128"/>
              </a:rPr>
              <a:t>回収タオルのリサイクルに加え、障がい者就労支援に</a:t>
            </a:r>
            <a:endParaRPr lang="en-US" altLang="ja-JP" sz="1292" b="1" dirty="0">
              <a:solidFill>
                <a:srgbClr val="FD6FDF"/>
              </a:solidFill>
              <a:latin typeface="游ゴシック" pitchFamily="50" charset="-128"/>
              <a:ea typeface="游ゴシック" pitchFamily="50" charset="-128"/>
            </a:endParaRPr>
          </a:p>
          <a:p>
            <a:r>
              <a:rPr lang="ja-JP" altLang="en-US" sz="1292" b="1" dirty="0">
                <a:solidFill>
                  <a:srgbClr val="FD6FDF"/>
                </a:solidFill>
                <a:latin typeface="游ゴシック" pitchFamily="50" charset="-128"/>
                <a:ea typeface="游ゴシック" pitchFamily="50" charset="-128"/>
              </a:rPr>
              <a:t>繋がる社会貢献型ＳＰ</a:t>
            </a:r>
            <a:r>
              <a:rPr lang="en-US" altLang="ja-JP" sz="1662" b="1" dirty="0">
                <a:solidFill>
                  <a:srgbClr val="FD6FDF"/>
                </a:solidFill>
                <a:latin typeface="游ゴシック" pitchFamily="50" charset="-128"/>
                <a:ea typeface="游ゴシック" pitchFamily="50" charset="-128"/>
              </a:rPr>
              <a:t>『</a:t>
            </a:r>
            <a:r>
              <a:rPr lang="ja-JP" altLang="en-US" sz="1662" b="1" dirty="0">
                <a:solidFill>
                  <a:srgbClr val="FD6FDF"/>
                </a:solidFill>
                <a:latin typeface="游ゴシック" pitchFamily="50" charset="-128"/>
                <a:ea typeface="游ゴシック" pitchFamily="50" charset="-128"/>
              </a:rPr>
              <a:t>リサイクルぞうきん</a:t>
            </a:r>
            <a:r>
              <a:rPr lang="en-US" altLang="ja-JP" sz="1662" b="1" dirty="0">
                <a:solidFill>
                  <a:srgbClr val="FD6FDF"/>
                </a:solidFill>
                <a:latin typeface="游ゴシック" pitchFamily="50" charset="-128"/>
                <a:ea typeface="游ゴシック" pitchFamily="50" charset="-128"/>
              </a:rPr>
              <a:t>』</a:t>
            </a:r>
          </a:p>
          <a:p>
            <a:endParaRPr lang="en-US" altLang="ja-JP" sz="462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92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292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ホテルやジムなどで役割を終えたタオルを回収し、</a:t>
            </a:r>
            <a:endParaRPr lang="en-US" altLang="ja-JP" sz="1292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92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工場（障がい者の方々が働いている施設）で</a:t>
            </a:r>
            <a:endParaRPr lang="en-US" altLang="ja-JP" sz="1292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92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裁断・縫製し、ぞうきんに生まれ変わります。</a:t>
            </a:r>
            <a:endParaRPr lang="en-US" altLang="ja-JP" sz="1292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1108" b="1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9DE581B-EB6D-2622-E3D3-96D14A75F87D}"/>
              </a:ext>
            </a:extLst>
          </p:cNvPr>
          <p:cNvGrpSpPr/>
          <p:nvPr/>
        </p:nvGrpSpPr>
        <p:grpSpPr>
          <a:xfrm>
            <a:off x="5100290" y="960533"/>
            <a:ext cx="3522853" cy="1900460"/>
            <a:chOff x="5601072" y="722099"/>
            <a:chExt cx="3816424" cy="2058832"/>
          </a:xfrm>
        </p:grpSpPr>
        <p:pic>
          <p:nvPicPr>
            <p:cNvPr id="1027" name="Picture 3" descr="C:\Users\sales\Desktop\個人用フォルダ\kawagishi(使用中)\商品提案用ﾃﾞｰﾀﾌｫｰﾑ\【コピー】商品画像(商品番号別)\SC-2204\軽\SC-2204 タオルから生まれたリサイクル雑巾b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5" t="21944" r="5806" b="14845"/>
            <a:stretch/>
          </p:blipFill>
          <p:spPr bwMode="auto">
            <a:xfrm>
              <a:off x="5631961" y="722099"/>
              <a:ext cx="3744416" cy="1741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4">
              <a:extLst>
                <a:ext uri="{FF2B5EF4-FFF2-40B4-BE49-F238E27FC236}">
                  <a16:creationId xmlns:a16="http://schemas.microsoft.com/office/drawing/2014/main" id="{54EC9021-6928-4DC6-AB9C-2230ED6AF246}"/>
                </a:ext>
              </a:extLst>
            </p:cNvPr>
            <p:cNvSpPr txBox="1"/>
            <p:nvPr/>
          </p:nvSpPr>
          <p:spPr>
            <a:xfrm>
              <a:off x="5601072" y="2463808"/>
              <a:ext cx="3816424" cy="31712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ja-JP" sz="1015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※</a:t>
              </a:r>
              <a:r>
                <a:rPr lang="ja-JP" altLang="en-US" sz="1015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商品の性質上、色柄やサイズ等に個体差があります。</a:t>
              </a:r>
              <a:endParaRPr lang="en-US" altLang="ja-JP" sz="1015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86EF0B3-E5FC-466D-A9B5-8E8018FAD289}"/>
              </a:ext>
            </a:extLst>
          </p:cNvPr>
          <p:cNvGrpSpPr/>
          <p:nvPr/>
        </p:nvGrpSpPr>
        <p:grpSpPr>
          <a:xfrm>
            <a:off x="264173" y="2829622"/>
            <a:ext cx="2343227" cy="3644301"/>
            <a:chOff x="1049867" y="1498600"/>
            <a:chExt cx="3064933" cy="4766733"/>
          </a:xfrm>
        </p:grpSpPr>
        <p:pic>
          <p:nvPicPr>
            <p:cNvPr id="1026" name="Picture 2" descr="C:\Users\sales\Desktop\個人用フォルダ\kawagishi(使用中)\商品提案用ﾃﾞｰﾀﾌｫｰﾑ\【コピー】商品画像(商品番号別)\SC-2204\軽\SC-2204 タオルから生まれたリサイクル雑巾a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1" t="13635" r="27452" b="16492"/>
            <a:stretch/>
          </p:blipFill>
          <p:spPr bwMode="auto">
            <a:xfrm>
              <a:off x="1049867" y="1498600"/>
              <a:ext cx="3064933" cy="476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平行四辺形 14">
              <a:extLst>
                <a:ext uri="{FF2B5EF4-FFF2-40B4-BE49-F238E27FC236}">
                  <a16:creationId xmlns:a16="http://schemas.microsoft.com/office/drawing/2014/main" id="{0633EA62-D8A1-4799-8849-FFAE26687826}"/>
                </a:ext>
              </a:extLst>
            </p:cNvPr>
            <p:cNvSpPr/>
            <p:nvPr/>
          </p:nvSpPr>
          <p:spPr>
            <a:xfrm>
              <a:off x="1543559" y="5253627"/>
              <a:ext cx="2138362" cy="792088"/>
            </a:xfrm>
            <a:prstGeom prst="parallelogram">
              <a:avLst>
                <a:gd name="adj" fmla="val 0"/>
              </a:avLst>
            </a:prstGeom>
            <a:noFill/>
            <a:ln w="127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1015"/>
            </a:p>
          </p:txBody>
        </p:sp>
        <p:sp>
          <p:nvSpPr>
            <p:cNvPr id="16" name="テキスト ボックス 14">
              <a:extLst>
                <a:ext uri="{FF2B5EF4-FFF2-40B4-BE49-F238E27FC236}">
                  <a16:creationId xmlns:a16="http://schemas.microsoft.com/office/drawing/2014/main" id="{C8865B31-E946-49D5-9DCB-24F74B4156FC}"/>
                </a:ext>
              </a:extLst>
            </p:cNvPr>
            <p:cNvSpPr txBox="1"/>
            <p:nvPr/>
          </p:nvSpPr>
          <p:spPr>
            <a:xfrm>
              <a:off x="1639987" y="5307392"/>
              <a:ext cx="1267423" cy="68455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831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基本デザイン</a:t>
              </a:r>
              <a:endParaRPr lang="en-US" altLang="ja-JP" sz="831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831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ご使用の場合：</a:t>
              </a:r>
              <a:endParaRPr lang="en-US" altLang="ja-JP" sz="831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831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名入れスペース</a:t>
              </a:r>
              <a:endParaRPr lang="en-US" altLang="ja-JP" sz="831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en-US" altLang="ja-JP" sz="831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55×90mm</a:t>
              </a:r>
              <a:endParaRPr lang="ja-JP" altLang="en-US" sz="831" b="1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982ED0B-E600-434E-8684-00320E55F513}"/>
              </a:ext>
            </a:extLst>
          </p:cNvPr>
          <p:cNvGrpSpPr/>
          <p:nvPr/>
        </p:nvGrpSpPr>
        <p:grpSpPr>
          <a:xfrm>
            <a:off x="4690483" y="4076434"/>
            <a:ext cx="4189344" cy="1040017"/>
            <a:chOff x="4715889" y="4130384"/>
            <a:chExt cx="4538456" cy="1126685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4" t="71019" r="15136" b="9118"/>
            <a:stretch/>
          </p:blipFill>
          <p:spPr bwMode="auto">
            <a:xfrm>
              <a:off x="4715890" y="4130384"/>
              <a:ext cx="1101207" cy="1126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9" t="71103" r="77031" b="9249"/>
            <a:stretch/>
          </p:blipFill>
          <p:spPr bwMode="auto">
            <a:xfrm>
              <a:off x="7905329" y="4414773"/>
              <a:ext cx="766677" cy="763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83" t="49095" r="15188" b="31205"/>
            <a:stretch/>
          </p:blipFill>
          <p:spPr bwMode="auto">
            <a:xfrm>
              <a:off x="6931664" y="4409513"/>
              <a:ext cx="768729" cy="765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61" t="48978" r="64692" b="31204"/>
            <a:stretch/>
          </p:blipFill>
          <p:spPr bwMode="auto">
            <a:xfrm>
              <a:off x="5944165" y="4397432"/>
              <a:ext cx="769881" cy="769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四角形: 角を丸くする 16">
              <a:extLst>
                <a:ext uri="{FF2B5EF4-FFF2-40B4-BE49-F238E27FC236}">
                  <a16:creationId xmlns:a16="http://schemas.microsoft.com/office/drawing/2014/main" id="{CA7DE506-4C97-4322-97BA-C8D2A27FDD1B}"/>
                </a:ext>
              </a:extLst>
            </p:cNvPr>
            <p:cNvSpPr/>
            <p:nvPr/>
          </p:nvSpPr>
          <p:spPr>
            <a:xfrm>
              <a:off x="4715889" y="4130384"/>
              <a:ext cx="4538456" cy="1098817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3231" tIns="33231" rIns="33231" bIns="33231" rtlCol="0" anchor="t" anchorCtr="1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969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      </a:t>
              </a:r>
              <a:r>
                <a:rPr lang="en-US" altLang="ja-JP" sz="969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【</a:t>
              </a:r>
              <a:r>
                <a:rPr lang="ja-JP" altLang="en-US" sz="969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持続可能な開発目標</a:t>
              </a:r>
              <a:r>
                <a:rPr lang="en-US" altLang="ja-JP" sz="969" b="1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SDGs】</a:t>
              </a:r>
              <a:r>
                <a:rPr lang="ja-JP" altLang="en-US" sz="969" b="1" dirty="0" err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への</a:t>
              </a:r>
              <a:r>
                <a:rPr lang="ja-JP" altLang="en-US" sz="969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取り組み</a:t>
              </a:r>
              <a:endParaRPr lang="en-US" altLang="ja-JP" sz="969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8" name="AutoShape 2">
            <a:extLst>
              <a:ext uri="{FF2B5EF4-FFF2-40B4-BE49-F238E27FC236}">
                <a16:creationId xmlns:a16="http://schemas.microsoft.com/office/drawing/2014/main" id="{8FC547B2-70E3-15AB-3AC4-F004B0168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12" y="356480"/>
            <a:ext cx="5517035" cy="3472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662" dirty="0">
                <a:solidFill>
                  <a:schemeClr val="bg1"/>
                </a:solidFill>
                <a:latin typeface="MS UI Gothic" pitchFamily="50" charset="-128"/>
              </a:rPr>
              <a:t>　　　ご提案書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6558149-F061-0FDA-D674-89AA3931519A}"/>
              </a:ext>
            </a:extLst>
          </p:cNvPr>
          <p:cNvCxnSpPr/>
          <p:nvPr/>
        </p:nvCxnSpPr>
        <p:spPr>
          <a:xfrm>
            <a:off x="351693" y="770792"/>
            <a:ext cx="8440615" cy="1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4C568A-7ECE-E0B9-417F-9C95A52906DB}"/>
              </a:ext>
            </a:extLst>
          </p:cNvPr>
          <p:cNvSpPr txBox="1"/>
          <p:nvPr/>
        </p:nvSpPr>
        <p:spPr>
          <a:xfrm>
            <a:off x="2645226" y="4930093"/>
            <a:ext cx="1926774" cy="168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23" dirty="0">
                <a:latin typeface="MS UI Gothic" panose="020B0600070205080204" pitchFamily="50" charset="-128"/>
                <a:ea typeface="MS UI Gothic" panose="020B0600070205080204" pitchFamily="50" charset="-128"/>
              </a:rPr>
              <a:t>※</a:t>
            </a:r>
            <a:r>
              <a:rPr lang="ja-JP" altLang="en-US" sz="923" dirty="0">
                <a:latin typeface="MS UI Gothic" panose="020B0600070205080204" pitchFamily="50" charset="-128"/>
                <a:ea typeface="MS UI Gothic" panose="020B0600070205080204" pitchFamily="50" charset="-128"/>
              </a:rPr>
              <a:t>回収タオル再利用の性質上、</a:t>
            </a:r>
            <a:endParaRPr lang="en-US" altLang="ja-JP" sz="923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923" dirty="0">
                <a:latin typeface="MS UI Gothic" panose="020B0600070205080204" pitchFamily="50" charset="-128"/>
                <a:ea typeface="MS UI Gothic" panose="020B0600070205080204" pitchFamily="50" charset="-128"/>
              </a:rPr>
              <a:t>製品に個体差が発生いたします。</a:t>
            </a:r>
            <a:endParaRPr lang="en-US" altLang="ja-JP" sz="923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923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また、使用元ホテルのロゴなどが見える場合がございます。</a:t>
            </a:r>
            <a:endParaRPr lang="en-US" altLang="ja-JP" sz="923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923" dirty="0">
                <a:latin typeface="MS UI Gothic" panose="020B0600070205080204" pitchFamily="50" charset="-128"/>
                <a:ea typeface="MS UI Gothic" panose="020B0600070205080204" pitchFamily="50" charset="-128"/>
              </a:rPr>
              <a:t>※</a:t>
            </a:r>
            <a:r>
              <a:rPr lang="ja-JP" altLang="en-US" sz="923" dirty="0">
                <a:latin typeface="MS UI Gothic" panose="020B0600070205080204" pitchFamily="50" charset="-128"/>
                <a:ea typeface="MS UI Gothic" panose="020B0600070205080204" pitchFamily="50" charset="-128"/>
              </a:rPr>
              <a:t>代金の一部が就労支援施設から工賃として障がい者の方に。</a:t>
            </a:r>
            <a:endParaRPr lang="en-US" altLang="ja-JP" sz="923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923" dirty="0"/>
              <a:t>⇒</a:t>
            </a:r>
            <a:r>
              <a:rPr lang="en-US" altLang="ja-JP" sz="923" b="1" dirty="0"/>
              <a:t>#8</a:t>
            </a:r>
            <a:r>
              <a:rPr lang="ja-JP" altLang="en-US" sz="923" b="1" dirty="0"/>
              <a:t>「働きがいも経済成長も」</a:t>
            </a:r>
            <a:endParaRPr lang="en-US" altLang="ja-JP" sz="923" b="1" dirty="0"/>
          </a:p>
          <a:p>
            <a:endParaRPr lang="en-US" altLang="ja-JP" sz="923" dirty="0"/>
          </a:p>
          <a:p>
            <a:r>
              <a:rPr lang="ja-JP" altLang="en-US" sz="1108" b="1" dirty="0">
                <a:solidFill>
                  <a:srgbClr val="FF000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　</a:t>
            </a:r>
            <a:r>
              <a:rPr lang="en-US" altLang="ja-JP" sz="1108" b="1" dirty="0">
                <a:solidFill>
                  <a:srgbClr val="FF000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【</a:t>
            </a:r>
            <a:r>
              <a:rPr lang="ja-JP" altLang="en-US" sz="1108" b="1" dirty="0">
                <a:solidFill>
                  <a:srgbClr val="FF000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台紙入替対応商品</a:t>
            </a:r>
            <a:r>
              <a:rPr lang="en-US" altLang="ja-JP" sz="1108" b="1" dirty="0">
                <a:solidFill>
                  <a:srgbClr val="FF0000"/>
                </a:solidFill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】</a:t>
            </a:r>
          </a:p>
          <a:p>
            <a:r>
              <a:rPr lang="en-US" altLang="ja-JP" sz="923" dirty="0">
                <a:latin typeface="MS UI Gothic" panose="020B0600070205080204" pitchFamily="50" charset="-128"/>
                <a:ea typeface="MS UI Gothic" panose="020B0600070205080204" pitchFamily="50" charset="-128"/>
              </a:rPr>
              <a:t>SDGs</a:t>
            </a:r>
            <a:r>
              <a:rPr lang="ja-JP" altLang="en-US" sz="923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への協力アピールにはフルカラー台紙印刷が効果的</a:t>
            </a:r>
            <a:r>
              <a:rPr lang="en-US" altLang="ja-JP" sz="923" dirty="0"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lang="ja-JP" altLang="en-US" sz="923" dirty="0">
                <a:latin typeface="MS UI Gothic" panose="020B0600070205080204" pitchFamily="50" charset="-128"/>
                <a:ea typeface="MS UI Gothic" panose="020B0600070205080204" pitchFamily="50" charset="-128"/>
              </a:rPr>
              <a:t>別途価格</a:t>
            </a:r>
            <a:r>
              <a:rPr lang="en-US" altLang="ja-JP" sz="923" dirty="0">
                <a:latin typeface="MS UI Gothic" panose="020B0600070205080204" pitchFamily="50" charset="-128"/>
                <a:ea typeface="MS UI Gothic" panose="020B0600070205080204" pitchFamily="50" charset="-128"/>
              </a:rPr>
              <a:t>)</a:t>
            </a:r>
            <a:endParaRPr lang="ja-JP" altLang="en-US" sz="923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87B59E42-AE70-446A-CC7E-FEBDE21D41D4}"/>
              </a:ext>
            </a:extLst>
          </p:cNvPr>
          <p:cNvSpPr/>
          <p:nvPr/>
        </p:nvSpPr>
        <p:spPr>
          <a:xfrm>
            <a:off x="3480724" y="1792413"/>
            <a:ext cx="922215" cy="9222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92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57FEE66-6D55-EEDF-2187-3E6CEB076CB1}"/>
              </a:ext>
            </a:extLst>
          </p:cNvPr>
          <p:cNvGrpSpPr/>
          <p:nvPr/>
        </p:nvGrpSpPr>
        <p:grpSpPr>
          <a:xfrm>
            <a:off x="134877" y="1803418"/>
            <a:ext cx="4379459" cy="938047"/>
            <a:chOff x="146117" y="1667953"/>
            <a:chExt cx="4744414" cy="1016218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610F7EB4-3959-491E-9F87-286EFE0037CA}"/>
                </a:ext>
              </a:extLst>
            </p:cNvPr>
            <p:cNvGrpSpPr/>
            <p:nvPr/>
          </p:nvGrpSpPr>
          <p:grpSpPr>
            <a:xfrm>
              <a:off x="146117" y="1667953"/>
              <a:ext cx="3589697" cy="1016218"/>
              <a:chOff x="63084" y="1770977"/>
              <a:chExt cx="3589697" cy="1016218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8A8F23E1-53A0-43F8-8555-35E2FA20878F}"/>
                  </a:ext>
                </a:extLst>
              </p:cNvPr>
              <p:cNvGrpSpPr/>
              <p:nvPr/>
            </p:nvGrpSpPr>
            <p:grpSpPr>
              <a:xfrm>
                <a:off x="63084" y="1788129"/>
                <a:ext cx="1043667" cy="999066"/>
                <a:chOff x="85970" y="1821897"/>
                <a:chExt cx="1043667" cy="999066"/>
              </a:xfrm>
            </p:grpSpPr>
            <p:sp>
              <p:nvSpPr>
                <p:cNvPr id="8" name="楕円 7">
                  <a:extLst>
                    <a:ext uri="{FF2B5EF4-FFF2-40B4-BE49-F238E27FC236}">
                      <a16:creationId xmlns:a16="http://schemas.microsoft.com/office/drawing/2014/main" id="{ACB0214B-14E6-4E6C-9B54-034BED37C362}"/>
                    </a:ext>
                  </a:extLst>
                </p:cNvPr>
                <p:cNvSpPr/>
                <p:nvPr/>
              </p:nvSpPr>
              <p:spPr>
                <a:xfrm>
                  <a:off x="85970" y="1821897"/>
                  <a:ext cx="999066" cy="99906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292" dirty="0"/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56495A72-0B63-40F5-938A-344C4A913813}"/>
                    </a:ext>
                  </a:extLst>
                </p:cNvPr>
                <p:cNvSpPr txBox="1"/>
                <p:nvPr/>
              </p:nvSpPr>
              <p:spPr>
                <a:xfrm rot="20311934">
                  <a:off x="109914" y="1970282"/>
                  <a:ext cx="1019723" cy="838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ja-JP" altLang="en-US" sz="1477" dirty="0">
                      <a:solidFill>
                        <a:schemeClr val="bg1"/>
                      </a:solidFill>
                    </a:rPr>
                    <a:t>廃棄素材</a:t>
                  </a:r>
                  <a:endParaRPr lang="en-US" altLang="ja-JP" sz="1477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ja-JP" altLang="en-US" sz="1477" dirty="0">
                      <a:solidFill>
                        <a:schemeClr val="bg1"/>
                      </a:solidFill>
                    </a:rPr>
                    <a:t>の再利用</a:t>
                  </a:r>
                  <a:endParaRPr lang="en-US" altLang="ja-JP" sz="1477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ja-JP" altLang="en-US" sz="1477" dirty="0">
                      <a:solidFill>
                        <a:schemeClr val="bg1"/>
                      </a:solidFill>
                    </a:rPr>
                    <a:t>エコ商材</a:t>
                  </a:r>
                </a:p>
              </p:txBody>
            </p:sp>
          </p:grp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208A729C-35F2-4881-9B5E-4CAA03A0987D}"/>
                  </a:ext>
                </a:extLst>
              </p:cNvPr>
              <p:cNvGrpSpPr/>
              <p:nvPr/>
            </p:nvGrpSpPr>
            <p:grpSpPr>
              <a:xfrm>
                <a:off x="1192796" y="1770977"/>
                <a:ext cx="1242661" cy="999066"/>
                <a:chOff x="43878" y="3244297"/>
                <a:chExt cx="1242661" cy="999066"/>
              </a:xfrm>
            </p:grpSpPr>
            <p:sp>
              <p:nvSpPr>
                <p:cNvPr id="19" name="楕円 18">
                  <a:extLst>
                    <a:ext uri="{FF2B5EF4-FFF2-40B4-BE49-F238E27FC236}">
                      <a16:creationId xmlns:a16="http://schemas.microsoft.com/office/drawing/2014/main" id="{A6FFF321-88C0-4005-87D7-4763EA359E55}"/>
                    </a:ext>
                  </a:extLst>
                </p:cNvPr>
                <p:cNvSpPr/>
                <p:nvPr/>
              </p:nvSpPr>
              <p:spPr>
                <a:xfrm>
                  <a:off x="128305" y="3244297"/>
                  <a:ext cx="999066" cy="99906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292" dirty="0"/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4581465D-21B0-4B4E-863A-A7E584BE042B}"/>
                    </a:ext>
                  </a:extLst>
                </p:cNvPr>
                <p:cNvSpPr txBox="1"/>
                <p:nvPr/>
              </p:nvSpPr>
              <p:spPr>
                <a:xfrm rot="20256187">
                  <a:off x="43878" y="3412908"/>
                  <a:ext cx="1242661" cy="74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292" dirty="0">
                      <a:solidFill>
                        <a:schemeClr val="bg1"/>
                      </a:solidFill>
                    </a:rPr>
                    <a:t>SDGs</a:t>
                  </a:r>
                  <a:r>
                    <a:rPr lang="ja-JP" altLang="en-US" sz="1292" dirty="0">
                      <a:solidFill>
                        <a:schemeClr val="bg1"/>
                      </a:solidFill>
                    </a:rPr>
                    <a:t>目標８</a:t>
                  </a:r>
                  <a:endParaRPr lang="en-US" altLang="ja-JP" sz="1292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ja-JP" altLang="en-US" sz="1292" dirty="0">
                      <a:solidFill>
                        <a:schemeClr val="bg1"/>
                      </a:solidFill>
                    </a:rPr>
                    <a:t>障がい者</a:t>
                  </a:r>
                  <a:r>
                    <a:rPr lang="ja-JP" altLang="en-US" sz="1108" dirty="0">
                      <a:solidFill>
                        <a:schemeClr val="bg1"/>
                      </a:solidFill>
                    </a:rPr>
                    <a:t>への</a:t>
                  </a:r>
                  <a:endParaRPr lang="en-US" altLang="ja-JP" sz="1292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ja-JP" altLang="en-US" sz="1292" dirty="0">
                      <a:solidFill>
                        <a:schemeClr val="bg1"/>
                      </a:solidFill>
                    </a:rPr>
                    <a:t>就労支援</a:t>
                  </a:r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2A1F9F2E-E2C1-4C36-8907-0AE9898E98B8}"/>
                  </a:ext>
                </a:extLst>
              </p:cNvPr>
              <p:cNvGrpSpPr/>
              <p:nvPr/>
            </p:nvGrpSpPr>
            <p:grpSpPr>
              <a:xfrm>
                <a:off x="2398473" y="1770977"/>
                <a:ext cx="1254308" cy="999066"/>
                <a:chOff x="42210" y="4564001"/>
                <a:chExt cx="1254308" cy="999066"/>
              </a:xfrm>
            </p:grpSpPr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63FFD374-1444-4573-BE64-9066AEE6E964}"/>
                    </a:ext>
                  </a:extLst>
                </p:cNvPr>
                <p:cNvSpPr/>
                <p:nvPr/>
              </p:nvSpPr>
              <p:spPr>
                <a:xfrm>
                  <a:off x="128305" y="4564001"/>
                  <a:ext cx="999066" cy="99906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292" dirty="0"/>
                </a:p>
              </p:txBody>
            </p:sp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B37F8FC4-C397-4A32-88B6-23905CCBC3DC}"/>
                    </a:ext>
                  </a:extLst>
                </p:cNvPr>
                <p:cNvSpPr txBox="1"/>
                <p:nvPr/>
              </p:nvSpPr>
              <p:spPr>
                <a:xfrm rot="20470635">
                  <a:off x="42210" y="4784425"/>
                  <a:ext cx="1254308" cy="592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477" dirty="0">
                      <a:solidFill>
                        <a:schemeClr val="bg1"/>
                      </a:solidFill>
                    </a:rPr>
                    <a:t>社会貢献に</a:t>
                  </a:r>
                  <a:endParaRPr lang="en-US" altLang="ja-JP" sz="1477" dirty="0">
                    <a:solidFill>
                      <a:schemeClr val="bg1"/>
                    </a:solidFill>
                  </a:endParaRPr>
                </a:p>
                <a:p>
                  <a:r>
                    <a:rPr lang="ja-JP" altLang="en-US" sz="1477" dirty="0">
                      <a:solidFill>
                        <a:schemeClr val="bg1"/>
                      </a:solidFill>
                    </a:rPr>
                    <a:t>繋がるＳＰ</a:t>
                  </a:r>
                  <a:endParaRPr lang="en-US" altLang="ja-JP" sz="1477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13B2107-2B02-8D89-2003-113AE4F5D53B}"/>
                </a:ext>
              </a:extLst>
            </p:cNvPr>
            <p:cNvSpPr txBox="1"/>
            <p:nvPr/>
          </p:nvSpPr>
          <p:spPr>
            <a:xfrm rot="20470635">
              <a:off x="3636223" y="1814869"/>
              <a:ext cx="1254308" cy="74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92" dirty="0">
                  <a:solidFill>
                    <a:schemeClr val="bg1"/>
                  </a:solidFill>
                </a:rPr>
                <a:t>台紙入替</a:t>
              </a:r>
              <a:r>
                <a:rPr lang="ja-JP" altLang="en-US" sz="831" dirty="0">
                  <a:solidFill>
                    <a:schemeClr val="bg1"/>
                  </a:solidFill>
                </a:rPr>
                <a:t>なら</a:t>
              </a:r>
              <a:endParaRPr lang="en-US" altLang="ja-JP" sz="1292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292" dirty="0">
                  <a:solidFill>
                    <a:schemeClr val="bg1"/>
                  </a:solidFill>
                </a:rPr>
                <a:t>ﾌﾙｶﾗｰ印刷</a:t>
              </a:r>
              <a:endParaRPr lang="en-US" altLang="ja-JP" sz="1292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ja-JP" sz="1292" dirty="0">
                  <a:solidFill>
                    <a:schemeClr val="bg1"/>
                  </a:solidFill>
                </a:rPr>
                <a:t>QR</a:t>
              </a:r>
              <a:r>
                <a:rPr lang="ja-JP" altLang="en-US" sz="1292" dirty="0">
                  <a:solidFill>
                    <a:schemeClr val="bg1"/>
                  </a:solidFill>
                </a:rPr>
                <a:t>ｺｰﾄﾞ可</a:t>
              </a:r>
              <a:endParaRPr lang="en-US" altLang="ja-JP" sz="1292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CB77D10E-69CC-124A-5850-C95B3737F6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6"/>
          <a:stretch/>
        </p:blipFill>
        <p:spPr>
          <a:xfrm>
            <a:off x="2942367" y="3204403"/>
            <a:ext cx="1244970" cy="1744061"/>
          </a:xfrm>
          <a:prstGeom prst="rect">
            <a:avLst/>
          </a:prstGeom>
        </p:spPr>
      </p:pic>
      <p:sp>
        <p:nvSpPr>
          <p:cNvPr id="34" name="吹き出し: 円形 33">
            <a:extLst>
              <a:ext uri="{FF2B5EF4-FFF2-40B4-BE49-F238E27FC236}">
                <a16:creationId xmlns:a16="http://schemas.microsoft.com/office/drawing/2014/main" id="{C30C070B-B102-EA0D-D022-B9A47DB12B90}"/>
              </a:ext>
            </a:extLst>
          </p:cNvPr>
          <p:cNvSpPr/>
          <p:nvPr/>
        </p:nvSpPr>
        <p:spPr>
          <a:xfrm>
            <a:off x="2942367" y="2848341"/>
            <a:ext cx="1244970" cy="329340"/>
          </a:xfrm>
          <a:prstGeom prst="wedgeEllipseCallout">
            <a:avLst>
              <a:gd name="adj1" fmla="val -20883"/>
              <a:gd name="adj2" fmla="val 8991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3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別台紙のご提案</a:t>
            </a:r>
            <a:r>
              <a:rPr lang="en-US" altLang="ja-JP" sz="462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462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ぞうきんが</a:t>
            </a:r>
            <a:r>
              <a:rPr lang="en-US" altLang="ja-JP" sz="462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NG</a:t>
            </a:r>
            <a:r>
              <a:rPr lang="ja-JP" altLang="en-US" sz="462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なﾕｰｻﾞｰ</a:t>
            </a:r>
            <a:r>
              <a:rPr lang="en-US" altLang="ja-JP" sz="462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738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07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267</Words>
  <Application>Microsoft Office PowerPoint</Application>
  <PresentationFormat>画面に合わせる (4:3)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MS UI Gothic</vt:lpstr>
      <vt:lpstr>小塚ゴシック Pro B</vt:lpstr>
      <vt:lpstr>游ゴシック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中村正嗣</dc:creator>
  <cp:lastModifiedBy>大橋正嗣</cp:lastModifiedBy>
  <cp:revision>27</cp:revision>
  <cp:lastPrinted>2018-11-29T05:08:35Z</cp:lastPrinted>
  <dcterms:created xsi:type="dcterms:W3CDTF">2013-05-25T04:35:45Z</dcterms:created>
  <dcterms:modified xsi:type="dcterms:W3CDTF">2022-10-11T04:30:53Z</dcterms:modified>
</cp:coreProperties>
</file>