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66" y="7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10" Type="http://schemas.microsoft.com/office/2007/relationships/hdphoto" Target="../media/hdphoto1.wdp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5EA2B5B4-5A61-7963-052C-C13C1B6AD82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751" y="1098970"/>
            <a:ext cx="3777574" cy="2201851"/>
          </a:xfrm>
          <a:prstGeom prst="rect">
            <a:avLst/>
          </a:prstGeom>
        </p:spPr>
      </p:pic>
      <p:sp>
        <p:nvSpPr>
          <p:cNvPr id="34" name="AutoShape 5">
            <a:extLst>
              <a:ext uri="{FF2B5EF4-FFF2-40B4-BE49-F238E27FC236}">
                <a16:creationId xmlns:a16="http://schemas.microsoft.com/office/drawing/2014/main" id="{C72FDB27-9A80-A5E5-DF97-8C524090B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52" y="5723618"/>
            <a:ext cx="4364365" cy="1034049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050" dirty="0">
                <a:latin typeface="MS UI Gothic" pitchFamily="50" charset="-128"/>
                <a:ea typeface="MS UI Gothic" pitchFamily="50" charset="-128"/>
              </a:rPr>
              <a:t>●商品サイズ： 箱</a:t>
            </a:r>
            <a:r>
              <a:rPr lang="en-US" altLang="ja-JP" sz="1050" dirty="0">
                <a:latin typeface="MS UI Gothic" pitchFamily="50" charset="-128"/>
                <a:ea typeface="MS UI Gothic" pitchFamily="50" charset="-128"/>
              </a:rPr>
              <a:t>120×210×25mm</a:t>
            </a:r>
            <a:r>
              <a:rPr lang="ja-JP" altLang="en-US" sz="1050" dirty="0">
                <a:latin typeface="MS UI Gothic" pitchFamily="50" charset="-128"/>
                <a:ea typeface="MS UI Gothic" pitchFamily="50" charset="-128"/>
              </a:rPr>
              <a:t>●重量： 約 </a:t>
            </a:r>
            <a:r>
              <a:rPr lang="en-US" altLang="ja-JP" sz="1050" dirty="0">
                <a:latin typeface="MS UI Gothic" pitchFamily="50" charset="-128"/>
                <a:ea typeface="MS UI Gothic" pitchFamily="50" charset="-128"/>
              </a:rPr>
              <a:t>145g</a:t>
            </a:r>
          </a:p>
          <a:p>
            <a:r>
              <a:rPr lang="ja-JP" altLang="en-US" sz="1050" dirty="0">
                <a:latin typeface="MS UI Gothic" pitchFamily="50" charset="-128"/>
                <a:ea typeface="MS UI Gothic" pitchFamily="50" charset="-128"/>
              </a:rPr>
              <a:t>●原産国：日本・中国　●カートン入数：</a:t>
            </a:r>
            <a:r>
              <a:rPr lang="en-US" altLang="ja-JP" sz="1050" dirty="0">
                <a:latin typeface="MS UI Gothic" pitchFamily="50" charset="-128"/>
                <a:ea typeface="MS UI Gothic" pitchFamily="50" charset="-128"/>
              </a:rPr>
              <a:t>100</a:t>
            </a:r>
          </a:p>
          <a:p>
            <a:endParaRPr lang="en-US" altLang="ja-JP" sz="105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05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050" dirty="0">
                <a:latin typeface="MS UI Gothic" pitchFamily="50" charset="-128"/>
                <a:ea typeface="MS UI Gothic" pitchFamily="50" charset="-128"/>
              </a:rPr>
              <a:t>ホイッスル付きライトペン</a:t>
            </a:r>
            <a:r>
              <a:rPr lang="en-US" altLang="ja-JP" sz="800" dirty="0">
                <a:latin typeface="MS UI Gothic" pitchFamily="50" charset="-128"/>
                <a:ea typeface="MS UI Gothic" pitchFamily="50" charset="-128"/>
              </a:rPr>
              <a:t>(</a:t>
            </a:r>
            <a:r>
              <a:rPr lang="ja-JP" altLang="en-US" sz="800" dirty="0">
                <a:latin typeface="MS UI Gothic" pitchFamily="50" charset="-128"/>
                <a:ea typeface="MS UI Gothic" pitchFamily="50" charset="-128"/>
              </a:rPr>
              <a:t>色指定不可） </a:t>
            </a:r>
            <a:r>
              <a:rPr lang="ja-JP" altLang="en-US" sz="1050" dirty="0">
                <a:latin typeface="MS UI Gothic" pitchFamily="50" charset="-128"/>
                <a:ea typeface="MS UI Gothic" pitchFamily="50" charset="-128"/>
              </a:rPr>
              <a:t>・アルミシート ・カイロ ・</a:t>
            </a:r>
            <a:endParaRPr lang="en-US" altLang="ja-JP" sz="105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050" dirty="0">
                <a:latin typeface="MS UI Gothic" pitchFamily="50" charset="-128"/>
                <a:ea typeface="MS UI Gothic" pitchFamily="50" charset="-128"/>
              </a:rPr>
              <a:t>個包装不織布マスク ・防災マニュアル台紙　</a:t>
            </a:r>
            <a:r>
              <a:rPr lang="en-US" altLang="ja-JP" sz="1050" dirty="0">
                <a:latin typeface="MS UI Gothic" pitchFamily="50" charset="-128"/>
                <a:ea typeface="MS UI Gothic" pitchFamily="50" charset="-128"/>
              </a:rPr>
              <a:t>×</a:t>
            </a:r>
            <a:r>
              <a:rPr lang="ja-JP" altLang="en-US" sz="1050" dirty="0">
                <a:latin typeface="MS UI Gothic" pitchFamily="50" charset="-128"/>
                <a:ea typeface="MS UI Gothic" pitchFamily="50" charset="-128"/>
              </a:rPr>
              <a:t>各</a:t>
            </a:r>
            <a:r>
              <a:rPr lang="en-US" altLang="ja-JP" sz="1050" dirty="0">
                <a:latin typeface="MS UI Gothic" pitchFamily="50" charset="-128"/>
                <a:ea typeface="MS UI Gothic" pitchFamily="50" charset="-128"/>
              </a:rPr>
              <a:t>1</a:t>
            </a:r>
          </a:p>
          <a:p>
            <a:endParaRPr lang="en-US" altLang="ja-JP" sz="105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251520" y="110035"/>
            <a:ext cx="5517035" cy="347296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sz="1662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cxnSp>
        <p:nvCxnSpPr>
          <p:cNvPr id="13" name="直線コネクタ 12"/>
          <p:cNvCxnSpPr>
            <a:cxnSpLocks/>
          </p:cNvCxnSpPr>
          <p:nvPr/>
        </p:nvCxnSpPr>
        <p:spPr>
          <a:xfrm>
            <a:off x="93552" y="476672"/>
            <a:ext cx="89429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8B207A9-3496-48C2-8E7A-B6510DEB3C92}"/>
              </a:ext>
            </a:extLst>
          </p:cNvPr>
          <p:cNvSpPr txBox="1"/>
          <p:nvPr/>
        </p:nvSpPr>
        <p:spPr>
          <a:xfrm>
            <a:off x="158930" y="727242"/>
            <a:ext cx="48814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緊急時にカバンに入れて、サッと持ち出し避難可能！</a:t>
            </a:r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B661805-67F2-EBCE-AAE0-9A39826EAEA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54" t="33645" r="36313" b="6555"/>
          <a:stretch/>
        </p:blipFill>
        <p:spPr>
          <a:xfrm>
            <a:off x="93553" y="1134382"/>
            <a:ext cx="3694282" cy="3593879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FB73831-839B-A620-607A-51BC66884D11}"/>
              </a:ext>
            </a:extLst>
          </p:cNvPr>
          <p:cNvSpPr txBox="1"/>
          <p:nvPr/>
        </p:nvSpPr>
        <p:spPr>
          <a:xfrm>
            <a:off x="5131751" y="648994"/>
            <a:ext cx="3663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台紙・箱 裏面は政府・気象庁災害情報</a:t>
            </a:r>
            <a:r>
              <a:rPr kumimoji="1" lang="en-US" altLang="ja-JP" sz="1200" dirty="0"/>
              <a:t>Twitter</a:t>
            </a:r>
            <a:r>
              <a:rPr kumimoji="1" lang="ja-JP" altLang="en-US" sz="1200" dirty="0"/>
              <a:t>の</a:t>
            </a:r>
            <a:r>
              <a:rPr kumimoji="1" lang="en-US" altLang="ja-JP" sz="1200" dirty="0"/>
              <a:t>QR</a:t>
            </a:r>
            <a:r>
              <a:rPr kumimoji="1" lang="ja-JP" altLang="en-US" sz="1200" dirty="0"/>
              <a:t>付</a:t>
            </a:r>
          </a:p>
        </p:txBody>
      </p:sp>
      <p:sp>
        <p:nvSpPr>
          <p:cNvPr id="14" name="吹き出し: 線 13">
            <a:extLst>
              <a:ext uri="{FF2B5EF4-FFF2-40B4-BE49-F238E27FC236}">
                <a16:creationId xmlns:a16="http://schemas.microsoft.com/office/drawing/2014/main" id="{0AF17CDC-08A2-891F-B4F1-CF19B8BF4A8E}"/>
              </a:ext>
            </a:extLst>
          </p:cNvPr>
          <p:cNvSpPr/>
          <p:nvPr/>
        </p:nvSpPr>
        <p:spPr>
          <a:xfrm>
            <a:off x="7102971" y="1078677"/>
            <a:ext cx="1806354" cy="458417"/>
          </a:xfrm>
          <a:prstGeom prst="borderCallout1">
            <a:avLst>
              <a:gd name="adj1" fmla="val -2722"/>
              <a:gd name="adj2" fmla="val -1009"/>
              <a:gd name="adj3" fmla="val -35130"/>
              <a:gd name="adj4" fmla="val -13848"/>
            </a:avLst>
          </a:prstGeom>
          <a:noFill/>
          <a:ln>
            <a:solidFill>
              <a:srgbClr val="FF0000"/>
            </a:solidFill>
            <a:headEnd type="diamond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659AA0B-63FB-C755-F873-4E785D709C66}"/>
              </a:ext>
            </a:extLst>
          </p:cNvPr>
          <p:cNvSpPr txBox="1"/>
          <p:nvPr/>
        </p:nvSpPr>
        <p:spPr>
          <a:xfrm rot="488877">
            <a:off x="8502486" y="501027"/>
            <a:ext cx="813678" cy="350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solidFill>
                  <a:srgbClr val="FF0000"/>
                </a:solidFill>
                <a:highlight>
                  <a:srgbClr val="FFFF00"/>
                </a:highlight>
              </a:rPr>
              <a:t>Point!</a:t>
            </a:r>
            <a:endParaRPr kumimoji="1" lang="ja-JP" altLang="en-US" sz="11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4B33D959-CE7A-5EF6-71B6-5489263D737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428" b="64904"/>
          <a:stretch/>
        </p:blipFill>
        <p:spPr>
          <a:xfrm>
            <a:off x="7366461" y="4625630"/>
            <a:ext cx="874402" cy="499994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C92EF06D-AF85-6DB9-75EF-51BF8520073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41" t="24186" r="22405" b="23153"/>
          <a:stretch/>
        </p:blipFill>
        <p:spPr>
          <a:xfrm>
            <a:off x="7364550" y="3825650"/>
            <a:ext cx="1011136" cy="712346"/>
          </a:xfrm>
          <a:prstGeom prst="rect">
            <a:avLst/>
          </a:prstGeom>
        </p:spPr>
      </p:pic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BCE3DD39-CFB1-1FFB-5FCA-9B9F747850B5}"/>
              </a:ext>
            </a:extLst>
          </p:cNvPr>
          <p:cNvSpPr txBox="1"/>
          <p:nvPr/>
        </p:nvSpPr>
        <p:spPr>
          <a:xfrm>
            <a:off x="5868144" y="5227007"/>
            <a:ext cx="16164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ペンの色はお選び頂けません</a:t>
            </a:r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DF8F99CB-C28C-B7D0-B363-5E2728C3E69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095" y="3221376"/>
            <a:ext cx="1829913" cy="1247964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DD099CA6-A5A1-C4BC-A51D-3E52892F0E5F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837" t="79085" r="20520" b="7879"/>
          <a:stretch/>
        </p:blipFill>
        <p:spPr>
          <a:xfrm>
            <a:off x="2843808" y="4471129"/>
            <a:ext cx="1707881" cy="925608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A9E3B9A7-D922-5146-7424-D0DC05815B07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/>
          <a:srcRect l="28507" t="39650" r="26401" b="40369"/>
          <a:stretch/>
        </p:blipFill>
        <p:spPr>
          <a:xfrm rot="5400000">
            <a:off x="4413475" y="3914337"/>
            <a:ext cx="1846656" cy="1247319"/>
          </a:xfrm>
          <a:prstGeom prst="rect">
            <a:avLst/>
          </a:prstGeom>
        </p:spPr>
      </p:pic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0CC2096-B90C-A755-3902-0C7481F8302A}"/>
              </a:ext>
            </a:extLst>
          </p:cNvPr>
          <p:cNvSpPr txBox="1"/>
          <p:nvPr/>
        </p:nvSpPr>
        <p:spPr>
          <a:xfrm>
            <a:off x="173893" y="5792390"/>
            <a:ext cx="7771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solidFill>
                  <a:schemeClr val="bg1"/>
                </a:solidFill>
              </a:rPr>
              <a:t>セット内容</a:t>
            </a:r>
          </a:p>
        </p:txBody>
      </p:sp>
      <p:sp>
        <p:nvSpPr>
          <p:cNvPr id="38" name="AutoShape 4">
            <a:extLst>
              <a:ext uri="{FF2B5EF4-FFF2-40B4-BE49-F238E27FC236}">
                <a16:creationId xmlns:a16="http://schemas.microsoft.com/office/drawing/2014/main" id="{0BF191ED-079C-35DF-7553-74945133A7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269" y="5509701"/>
            <a:ext cx="4450227" cy="1247966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200" b="1" dirty="0">
                <a:latin typeface="MS UI Gothic" pitchFamily="50" charset="-128"/>
                <a:ea typeface="MS UI Gothic" pitchFamily="50" charset="-128"/>
              </a:rPr>
              <a:t>最新の災害情報が確認出来る</a:t>
            </a:r>
            <a:r>
              <a:rPr lang="en-US" altLang="ja-JP" sz="1200" b="1" dirty="0">
                <a:latin typeface="MS UI Gothic" pitchFamily="50" charset="-128"/>
                <a:ea typeface="MS UI Gothic" pitchFamily="50" charset="-128"/>
              </a:rPr>
              <a:t>QR</a:t>
            </a:r>
            <a:r>
              <a:rPr lang="ja-JP" altLang="en-US" sz="1200" b="1" dirty="0">
                <a:latin typeface="MS UI Gothic" pitchFamily="50" charset="-128"/>
                <a:ea typeface="MS UI Gothic" pitchFamily="50" charset="-128"/>
              </a:rPr>
              <a:t>コード付！</a:t>
            </a:r>
            <a:endParaRPr lang="en-US" altLang="ja-JP" sz="1200" b="1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b="1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b="1" dirty="0">
                <a:latin typeface="MS UI Gothic" pitchFamily="50" charset="-128"/>
                <a:ea typeface="MS UI Gothic" pitchFamily="50" charset="-128"/>
              </a:rPr>
              <a:t>デスクや本棚にも収納可能なコンパクトサイズ。</a:t>
            </a:r>
            <a:endParaRPr lang="en-US" altLang="ja-JP" sz="1200" b="1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b="1" dirty="0">
                <a:latin typeface="MS UI Gothic" pitchFamily="50" charset="-128"/>
                <a:ea typeface="MS UI Gothic" pitchFamily="50" charset="-128"/>
              </a:rPr>
              <a:t>有事の際には、カバンへサッと入れて速やかに持出避難可能です。</a:t>
            </a:r>
            <a:endParaRPr lang="en-US" altLang="ja-JP" sz="1200" b="1" dirty="0">
              <a:latin typeface="MS UI Gothic" pitchFamily="50" charset="-128"/>
              <a:ea typeface="MS UI Gothic" pitchFamily="50" charset="-128"/>
            </a:endParaRPr>
          </a:p>
          <a:p>
            <a:r>
              <a:rPr lang="en-US" altLang="ja-JP" sz="1200" b="1" dirty="0">
                <a:latin typeface="MS UI Gothic" pitchFamily="50" charset="-128"/>
                <a:ea typeface="MS UI Gothic" pitchFamily="50" charset="-128"/>
              </a:rPr>
              <a:t>QR</a:t>
            </a:r>
            <a:r>
              <a:rPr lang="ja-JP" altLang="en-US" sz="1200" b="1" dirty="0">
                <a:latin typeface="MS UI Gothic" pitchFamily="50" charset="-128"/>
                <a:ea typeface="MS UI Gothic" pitchFamily="50" charset="-128"/>
              </a:rPr>
              <a:t>コードからは、最新の災害情報が取得可能で、有事際の速やかな情報収集が可能です。</a:t>
            </a:r>
            <a:endParaRPr lang="en-US" altLang="ja-JP" sz="1200" b="1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C3D706A0-DC9C-1BBF-8CF6-DEA68830AAE7}"/>
              </a:ext>
            </a:extLst>
          </p:cNvPr>
          <p:cNvSpPr txBox="1"/>
          <p:nvPr/>
        </p:nvSpPr>
        <p:spPr>
          <a:xfrm>
            <a:off x="69200" y="5509701"/>
            <a:ext cx="35892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/>
              <a:t>サッと持ち出すコンパクト防災セット</a:t>
            </a:r>
            <a:r>
              <a:rPr lang="en-US" altLang="ja-JP" sz="1050" b="1" dirty="0"/>
              <a:t>5</a:t>
            </a:r>
            <a:r>
              <a:rPr kumimoji="1" lang="ja-JP" altLang="en-US" sz="1050" b="1" dirty="0"/>
              <a:t>点　</a:t>
            </a:r>
            <a:r>
              <a:rPr kumimoji="1" lang="ja-JP" altLang="en-US" sz="900" b="1" dirty="0"/>
              <a:t>品番　</a:t>
            </a:r>
            <a:r>
              <a:rPr kumimoji="1" lang="en-US" altLang="ja-JP" sz="900" b="1" dirty="0"/>
              <a:t>SC-2213</a:t>
            </a:r>
            <a:endParaRPr kumimoji="1" lang="ja-JP" altLang="en-US" sz="900" b="1" dirty="0"/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A8216134-D5CC-8F47-AA32-7B53A316C66E}"/>
              </a:ext>
            </a:extLst>
          </p:cNvPr>
          <p:cNvSpPr/>
          <p:nvPr/>
        </p:nvSpPr>
        <p:spPr>
          <a:xfrm>
            <a:off x="107504" y="6165304"/>
            <a:ext cx="864096" cy="181184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/>
              <a:t>セット内容</a:t>
            </a:r>
          </a:p>
        </p:txBody>
      </p: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2C7B00C1-E639-FB7A-1132-4C1573D1E012}"/>
              </a:ext>
            </a:extLst>
          </p:cNvPr>
          <p:cNvCxnSpPr/>
          <p:nvPr/>
        </p:nvCxnSpPr>
        <p:spPr>
          <a:xfrm>
            <a:off x="93552" y="6381328"/>
            <a:ext cx="4212955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3" name="図 42">
            <a:extLst>
              <a:ext uri="{FF2B5EF4-FFF2-40B4-BE49-F238E27FC236}">
                <a16:creationId xmlns:a16="http://schemas.microsoft.com/office/drawing/2014/main" id="{0C0027A5-1B2D-0E03-ED8C-377602B68D13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309" b="96108" l="9887" r="94536">
                        <a14:foregroundMark x1="79271" y1="8548" x2="88465" y2="7922"/>
                        <a14:foregroundMark x1="88465" y1="7922" x2="88465" y2="7922"/>
                        <a14:foregroundMark x1="81787" y1="4795" x2="81787" y2="4795"/>
                        <a14:foregroundMark x1="86123" y1="4031" x2="93322" y2="8131"/>
                        <a14:foregroundMark x1="93322" y1="8131" x2="90026" y2="11953"/>
                        <a14:foregroundMark x1="83781" y1="12370" x2="79445" y2="17721"/>
                        <a14:foregroundMark x1="88291" y1="4378" x2="94363" y2="7783"/>
                        <a14:foregroundMark x1="94536" y1="9104" x2="93062" y2="10702"/>
                        <a14:foregroundMark x1="62186" y1="41487" x2="14397" y2="96178"/>
                        <a14:foregroundMark x1="16912" y1="96039" x2="29835" y2="80542"/>
                        <a14:foregroundMark x1="17433" y1="85546" x2="12576" y2="93329"/>
                        <a14:foregroundMark x1="12576" y1="93329" x2="12576" y2="93468"/>
                        <a14:foregroundMark x1="16739" y1="85685" x2="18040" y2="84086"/>
                        <a14:foregroundMark x1="34692" y1="63794" x2="32177" y2="68520"/>
                        <a14:foregroundMark x1="40503" y1="71438" x2="24111" y2="88881"/>
                        <a14:foregroundMark x1="27840" y1="85546" x2="24284" y2="90410"/>
                        <a14:foregroundMark x1="10408" y1="94788" x2="13703" y2="92912"/>
                        <a14:foregroundMark x1="11709" y1="91174" x2="15698" y2="86727"/>
                        <a14:foregroundMark x1="21249" y1="81098" x2="25759" y2="75469"/>
                        <a14:foregroundMark x1="26106" y1="74913" x2="31657" y2="69006"/>
                        <a14:foregroundMark x1="41023" y1="71716" x2="33998" y2="78944"/>
                        <a14:backgroundMark x1="7025" y1="65949" x2="56982" y2="14454"/>
                        <a14:backgroundMark x1="56982" y1="14454" x2="35906" y2="14524"/>
                        <a14:backgroundMark x1="35906" y1="14524" x2="19081" y2="25504"/>
                        <a14:backgroundMark x1="19081" y1="25504" x2="24978" y2="51286"/>
                        <a14:backgroundMark x1="39722" y1="50591" x2="66088" y2="14038"/>
                        <a14:backgroundMark x1="66088" y1="14038" x2="67042" y2="979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26906">
            <a:off x="6071160" y="3740486"/>
            <a:ext cx="1002452" cy="1250949"/>
          </a:xfrm>
          <a:prstGeom prst="rect">
            <a:avLst/>
          </a:prstGeom>
        </p:spPr>
      </p:pic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A8491A42-F730-BB54-4109-1FE7CF9F1620}"/>
              </a:ext>
            </a:extLst>
          </p:cNvPr>
          <p:cNvSpPr txBox="1"/>
          <p:nvPr/>
        </p:nvSpPr>
        <p:spPr>
          <a:xfrm>
            <a:off x="5960463" y="3461890"/>
            <a:ext cx="283510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u="sng" dirty="0"/>
              <a:t>ライト・ホイッスル・ボールペン。便利な</a:t>
            </a:r>
            <a:r>
              <a:rPr lang="ja-JP" altLang="en-US" sz="1000" b="1" u="sng" dirty="0"/>
              <a:t>３</a:t>
            </a:r>
            <a:r>
              <a:rPr kumimoji="1" lang="ja-JP" altLang="en-US" sz="1050" b="1" u="sng" dirty="0"/>
              <a:t>機能</a:t>
            </a:r>
          </a:p>
        </p:txBody>
      </p:sp>
    </p:spTree>
    <p:extLst>
      <p:ext uri="{BB962C8B-B14F-4D97-AF65-F5344CB8AC3E}">
        <p14:creationId xmlns:p14="http://schemas.microsoft.com/office/powerpoint/2010/main" val="1567400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168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大橋正嗣</cp:lastModifiedBy>
  <cp:revision>37</cp:revision>
  <cp:lastPrinted>2022-10-20T02:17:29Z</cp:lastPrinted>
  <dcterms:created xsi:type="dcterms:W3CDTF">2013-05-25T04:35:45Z</dcterms:created>
  <dcterms:modified xsi:type="dcterms:W3CDTF">2022-10-20T05:48:48Z</dcterms:modified>
</cp:coreProperties>
</file>