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91BEE-EB4F-48CF-9100-39EAB5666646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0666D-F87B-492F-9085-DC8ABF6227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721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0666D-F87B-492F-9085-DC8ABF62273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17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50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66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87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705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30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28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35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87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86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28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39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6944-971D-4D16-9479-4749AF90F2DC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99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2.jpeg"/><Relationship Id="rId3" Type="http://schemas.openxmlformats.org/officeDocument/2006/relationships/image" Target="../media/image1.jpeg"/><Relationship Id="rId21" Type="http://schemas.openxmlformats.org/officeDocument/2006/relationships/image" Target="../media/image15.png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1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microsoft.com/office/2007/relationships/hdphoto" Target="../media/hdphoto2.wdp"/><Relationship Id="rId5" Type="http://schemas.openxmlformats.org/officeDocument/2006/relationships/image" Target="../media/image3.jpe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13.jpeg"/><Relationship Id="rId4" Type="http://schemas.openxmlformats.org/officeDocument/2006/relationships/image" Target="../media/image2.jpeg"/><Relationship Id="rId9" Type="http://schemas.microsoft.com/office/2007/relationships/hdphoto" Target="../media/hdphoto1.wdp"/><Relationship Id="rId14" Type="http://schemas.microsoft.com/office/2007/relationships/hdphoto" Target="../media/hdphoto3.wdp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07380" y="100435"/>
            <a:ext cx="5976788" cy="376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100000">
                <a:srgbClr val="2244A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MS UI Gothic" pitchFamily="50" charset="-128"/>
              </a:rPr>
              <a:t>　ご提案書</a:t>
            </a:r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4572000" y="5377232"/>
            <a:ext cx="4450227" cy="1247966"/>
          </a:xfrm>
          <a:prstGeom prst="roundRect">
            <a:avLst>
              <a:gd name="adj" fmla="val 9579"/>
            </a:avLst>
          </a:prstGeom>
          <a:solidFill>
            <a:schemeClr val="bg1"/>
          </a:solidFill>
          <a:ln w="12700">
            <a:solidFill>
              <a:srgbClr val="3366FF"/>
            </a:solidFill>
            <a:round/>
            <a:headEnd/>
            <a:tailEnd/>
          </a:ln>
        </p:spPr>
        <p:txBody>
          <a:bodyPr wrap="square" lIns="18000"/>
          <a:lstStyle/>
          <a:p>
            <a:r>
              <a:rPr lang="ja-JP" altLang="en-US" sz="1200" b="1" dirty="0">
                <a:latin typeface="MS UI Gothic" pitchFamily="50" charset="-128"/>
                <a:ea typeface="MS UI Gothic" pitchFamily="50" charset="-128"/>
              </a:rPr>
              <a:t>最新の災害情報が確認出来る</a:t>
            </a:r>
            <a:r>
              <a:rPr lang="en-US" altLang="ja-JP" sz="1200" b="1" dirty="0">
                <a:latin typeface="MS UI Gothic" pitchFamily="50" charset="-128"/>
                <a:ea typeface="MS UI Gothic" pitchFamily="50" charset="-128"/>
              </a:rPr>
              <a:t>QR</a:t>
            </a:r>
            <a:r>
              <a:rPr lang="ja-JP" altLang="en-US" sz="1200" b="1" dirty="0">
                <a:latin typeface="MS UI Gothic" pitchFamily="50" charset="-128"/>
                <a:ea typeface="MS UI Gothic" pitchFamily="50" charset="-128"/>
              </a:rPr>
              <a:t>コード付！</a:t>
            </a:r>
            <a:endParaRPr lang="en-US" altLang="ja-JP" sz="1200" b="1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1200" b="1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b="1" dirty="0">
                <a:latin typeface="MS UI Gothic" pitchFamily="50" charset="-128"/>
                <a:ea typeface="MS UI Gothic" pitchFamily="50" charset="-128"/>
              </a:rPr>
              <a:t>デスク等に収納可能なコンパクトサイズ。</a:t>
            </a:r>
            <a:endParaRPr lang="en-US" altLang="ja-JP" sz="1200" b="1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b="1" dirty="0">
                <a:latin typeface="MS UI Gothic" pitchFamily="50" charset="-128"/>
                <a:ea typeface="MS UI Gothic" pitchFamily="50" charset="-128"/>
              </a:rPr>
              <a:t>有事の際には、カバンへサッと入れて速やかに持出避難可能です。</a:t>
            </a:r>
            <a:endParaRPr lang="en-US" altLang="ja-JP" sz="1200" b="1" dirty="0">
              <a:latin typeface="MS UI Gothic" pitchFamily="50" charset="-128"/>
              <a:ea typeface="MS UI Gothic" pitchFamily="50" charset="-128"/>
            </a:endParaRPr>
          </a:p>
          <a:p>
            <a:r>
              <a:rPr lang="en-US" altLang="ja-JP" sz="1200" b="1" dirty="0">
                <a:latin typeface="MS UI Gothic" pitchFamily="50" charset="-128"/>
                <a:ea typeface="MS UI Gothic" pitchFamily="50" charset="-128"/>
              </a:rPr>
              <a:t>QR</a:t>
            </a:r>
            <a:r>
              <a:rPr lang="ja-JP" altLang="en-US" sz="1200" b="1" dirty="0">
                <a:latin typeface="MS UI Gothic" pitchFamily="50" charset="-128"/>
                <a:ea typeface="MS UI Gothic" pitchFamily="50" charset="-128"/>
              </a:rPr>
              <a:t>コードからは、最新の災害情報が取得可能で、有事際の速やかな情報収集が可能です。</a:t>
            </a:r>
            <a:endParaRPr lang="en-US" altLang="ja-JP" sz="1200" b="1" dirty="0"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18436" name="AutoShape 5"/>
          <p:cNvSpPr>
            <a:spLocks noChangeArrowheads="1"/>
          </p:cNvSpPr>
          <p:nvPr/>
        </p:nvSpPr>
        <p:spPr bwMode="auto">
          <a:xfrm>
            <a:off x="201077" y="5379665"/>
            <a:ext cx="4226907" cy="1247966"/>
          </a:xfrm>
          <a:prstGeom prst="roundRect">
            <a:avLst>
              <a:gd name="adj" fmla="val 6324"/>
            </a:avLst>
          </a:prstGeom>
          <a:solidFill>
            <a:schemeClr val="bg1"/>
          </a:solidFill>
          <a:ln w="12700">
            <a:solidFill>
              <a:srgbClr val="3366FF"/>
            </a:solidFill>
            <a:round/>
            <a:headEnd/>
            <a:tailEnd/>
          </a:ln>
        </p:spPr>
        <p:txBody>
          <a:bodyPr wrap="square" lIns="18000"/>
          <a:lstStyle/>
          <a:p>
            <a:r>
              <a:rPr lang="ja-JP" altLang="en-US" sz="1050" dirty="0">
                <a:latin typeface="MS UI Gothic" pitchFamily="50" charset="-128"/>
                <a:ea typeface="MS UI Gothic" pitchFamily="50" charset="-128"/>
              </a:rPr>
              <a:t>●商品サイズ： ポーチ 約</a:t>
            </a:r>
            <a:r>
              <a:rPr lang="en-US" altLang="ja-JP" sz="1050" dirty="0">
                <a:latin typeface="MS UI Gothic" pitchFamily="50" charset="-128"/>
                <a:ea typeface="MS UI Gothic" pitchFamily="50" charset="-128"/>
              </a:rPr>
              <a:t>195×40×130mm (</a:t>
            </a:r>
            <a:r>
              <a:rPr lang="ja-JP" altLang="en-US" sz="1050" dirty="0">
                <a:latin typeface="MS UI Gothic" pitchFamily="50" charset="-128"/>
                <a:ea typeface="MS UI Gothic" pitchFamily="50" charset="-128"/>
              </a:rPr>
              <a:t>裸）●重量： 約 </a:t>
            </a:r>
            <a:r>
              <a:rPr lang="en-US" altLang="ja-JP" sz="1050" dirty="0">
                <a:latin typeface="MS UI Gothic" pitchFamily="50" charset="-128"/>
                <a:ea typeface="MS UI Gothic" pitchFamily="50" charset="-128"/>
              </a:rPr>
              <a:t>340g</a:t>
            </a:r>
          </a:p>
          <a:p>
            <a:r>
              <a:rPr lang="ja-JP" altLang="en-US" sz="1050" dirty="0">
                <a:latin typeface="MS UI Gothic" pitchFamily="50" charset="-128"/>
                <a:ea typeface="MS UI Gothic" pitchFamily="50" charset="-128"/>
              </a:rPr>
              <a:t>●材質： </a:t>
            </a:r>
            <a:r>
              <a:rPr lang="en-US" altLang="ja-JP" sz="1050" dirty="0">
                <a:latin typeface="MS UI Gothic" pitchFamily="50" charset="-128"/>
                <a:ea typeface="MS UI Gothic" pitchFamily="50" charset="-128"/>
              </a:rPr>
              <a:t>PVC</a:t>
            </a:r>
            <a:r>
              <a:rPr lang="ja-JP" altLang="en-US" sz="1050" dirty="0">
                <a:latin typeface="MS UI Gothic" pitchFamily="50" charset="-128"/>
                <a:ea typeface="MS UI Gothic" pitchFamily="50" charset="-128"/>
              </a:rPr>
              <a:t>　●原産国：日本・中国　●カートン入数：</a:t>
            </a:r>
            <a:r>
              <a:rPr lang="en-US" altLang="ja-JP" sz="1050" dirty="0">
                <a:latin typeface="MS UI Gothic" pitchFamily="50" charset="-128"/>
                <a:ea typeface="MS UI Gothic" pitchFamily="50" charset="-128"/>
              </a:rPr>
              <a:t>40</a:t>
            </a:r>
          </a:p>
          <a:p>
            <a:endParaRPr lang="en-US" altLang="ja-JP" sz="105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105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050" dirty="0">
                <a:latin typeface="MS UI Gothic" pitchFamily="50" charset="-128"/>
                <a:ea typeface="MS UI Gothic" pitchFamily="50" charset="-128"/>
              </a:rPr>
              <a:t>ホイッスル付きライトペン・アルミシート・カイロ・不織布マスク・ニゲニゲスモーク</a:t>
            </a:r>
            <a:endParaRPr lang="en-US" altLang="ja-JP" sz="105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050" dirty="0">
                <a:latin typeface="MS UI Gothic" pitchFamily="50" charset="-128"/>
                <a:ea typeface="MS UI Gothic" pitchFamily="50" charset="-128"/>
              </a:rPr>
              <a:t>除菌ウェット・紙石鹸・絆創膏・綿棒・スライダーポーチ・布マスク・携帯トイレ・</a:t>
            </a:r>
            <a:endParaRPr lang="en-US" altLang="ja-JP" sz="105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050" dirty="0">
                <a:latin typeface="MS UI Gothic" pitchFamily="50" charset="-128"/>
                <a:ea typeface="MS UI Gothic" pitchFamily="50" charset="-128"/>
              </a:rPr>
              <a:t>ダイナモ</a:t>
            </a:r>
            <a:r>
              <a:rPr lang="en-US" altLang="ja-JP" sz="1050" dirty="0">
                <a:latin typeface="MS UI Gothic" pitchFamily="50" charset="-128"/>
                <a:ea typeface="MS UI Gothic" pitchFamily="50" charset="-128"/>
              </a:rPr>
              <a:t>LED</a:t>
            </a:r>
            <a:r>
              <a:rPr lang="ja-JP" altLang="en-US" sz="1050" dirty="0">
                <a:latin typeface="MS UI Gothic" pitchFamily="50" charset="-128"/>
                <a:ea typeface="MS UI Gothic" pitchFamily="50" charset="-128"/>
              </a:rPr>
              <a:t>ライト・防災ガイド</a:t>
            </a:r>
            <a:r>
              <a:rPr lang="en-US" altLang="ja-JP" sz="1050" dirty="0">
                <a:latin typeface="MS UI Gothic" pitchFamily="50" charset="-128"/>
                <a:ea typeface="MS UI Gothic" pitchFamily="50" charset="-128"/>
              </a:rPr>
              <a:t>(</a:t>
            </a:r>
            <a:r>
              <a:rPr lang="ja-JP" altLang="en-US" sz="1050" dirty="0">
                <a:latin typeface="MS UI Gothic" pitchFamily="50" charset="-128"/>
                <a:ea typeface="MS UI Gothic" pitchFamily="50" charset="-128"/>
              </a:rPr>
              <a:t>台紙</a:t>
            </a:r>
            <a:r>
              <a:rPr lang="en-US" altLang="ja-JP" sz="1050" dirty="0">
                <a:latin typeface="MS UI Gothic" pitchFamily="50" charset="-128"/>
                <a:ea typeface="MS UI Gothic" pitchFamily="50" charset="-128"/>
              </a:rPr>
              <a:t>)</a:t>
            </a:r>
          </a:p>
          <a:p>
            <a:endParaRPr lang="en-US" altLang="ja-JP" sz="1050" dirty="0">
              <a:latin typeface="MS UI Gothic" pitchFamily="50" charset="-128"/>
              <a:ea typeface="MS UI Gothic" pitchFamily="50" charset="-128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-16187" y="670403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0" y="5492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xmlns="" id="{00000000-0008-0000-0100-000026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073" y="1172981"/>
            <a:ext cx="1304239" cy="481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bg1">
                <a:alpha val="70000"/>
              </a:schemeClr>
            </a:outerShdw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00000000-0008-0000-0100-000027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74306" y="925634"/>
            <a:ext cx="1248103" cy="84302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xmlns="" id="{00000000-0008-0000-0100-0000280000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711" y="4128941"/>
            <a:ext cx="1490044" cy="854890"/>
          </a:xfrm>
          <a:prstGeom prst="rect">
            <a:avLst/>
          </a:prstGeom>
        </p:spPr>
      </p:pic>
      <p:pic>
        <p:nvPicPr>
          <p:cNvPr id="14" name="Picture 3" descr="ニゲニゲ スモークパック (50セット) | 【公式】美通販 - 日本最大級プロ向けサロン商材卸">
            <a:extLst>
              <a:ext uri="{FF2B5EF4-FFF2-40B4-BE49-F238E27FC236}">
                <a16:creationId xmlns:a16="http://schemas.microsoft.com/office/drawing/2014/main" xmlns="" id="{00000000-0008-0000-0100-00002A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5781" y="1950163"/>
            <a:ext cx="1020080" cy="1922765"/>
          </a:xfrm>
          <a:prstGeom prst="rect">
            <a:avLst/>
          </a:prstGeom>
          <a:noFill/>
        </p:spPr>
      </p:pic>
      <p:pic>
        <p:nvPicPr>
          <p:cNvPr id="16" name="Picture 4" descr="カラーメンボー 10P">
            <a:extLst>
              <a:ext uri="{FF2B5EF4-FFF2-40B4-BE49-F238E27FC236}">
                <a16:creationId xmlns:a16="http://schemas.microsoft.com/office/drawing/2014/main" xmlns="" id="{00000000-0008-0000-0100-00002C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534" y="4092954"/>
            <a:ext cx="589302" cy="864567"/>
          </a:xfrm>
          <a:prstGeom prst="rect">
            <a:avLst/>
          </a:prstGeom>
          <a:noFill/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xmlns="" id="{EDEAA2A2-E9B4-6999-4973-9AEEE65422E2}"/>
              </a:ext>
            </a:extLst>
          </p:cNvPr>
          <p:cNvGrpSpPr/>
          <p:nvPr/>
        </p:nvGrpSpPr>
        <p:grpSpPr>
          <a:xfrm>
            <a:off x="2200850" y="4108023"/>
            <a:ext cx="1036223" cy="882234"/>
            <a:chOff x="3367041" y="5022416"/>
            <a:chExt cx="1347409" cy="1127993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xmlns="" id="{00000000-0008-0000-0100-00001C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95" b="94040" l="9848" r="89848">
                          <a14:foregroundMark x1="21827" y1="92936" x2="51980" y2="92384"/>
                          <a14:foregroundMark x1="51980" y1="92384" x2="70660" y2="92605"/>
                          <a14:foregroundMark x1="70660" y1="92605" x2="76244" y2="92384"/>
                          <a14:foregroundMark x1="22030" y1="94260" x2="38680" y2="94040"/>
                          <a14:foregroundMark x1="38680" y1="94040" x2="54416" y2="94150"/>
                          <a14:foregroundMark x1="54416" y1="94150" x2="75635" y2="93267"/>
                          <a14:foregroundMark x1="20711" y1="7947" x2="45279" y2="8609"/>
                          <a14:foregroundMark x1="45279" y1="8609" x2="63249" y2="7395"/>
                          <a14:foregroundMark x1="63249" y1="7395" x2="75025" y2="79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7041" y="5022416"/>
              <a:ext cx="1239712" cy="1120087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xmlns="" id="{00000000-0008-0000-0100-00001D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944" b="93785" l="9729" r="89793">
                          <a14:foregroundMark x1="15789" y1="93785" x2="39234" y2="93559"/>
                          <a14:foregroundMark x1="39234" y1="93559" x2="83094" y2="937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36139" y="5055788"/>
              <a:ext cx="778311" cy="1094621"/>
            </a:xfrm>
            <a:prstGeom prst="rect">
              <a:avLst/>
            </a:prstGeom>
          </p:spPr>
        </p:pic>
      </p:grpSp>
      <p:pic>
        <p:nvPicPr>
          <p:cNvPr id="19" name="図 18">
            <a:extLst>
              <a:ext uri="{FF2B5EF4-FFF2-40B4-BE49-F238E27FC236}">
                <a16:creationId xmlns:a16="http://schemas.microsoft.com/office/drawing/2014/main" xmlns="" id="{00000000-0008-0000-0100-00001E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596" y="4174495"/>
            <a:ext cx="1110005" cy="794991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xmlns="" id="{4E8D30C8-E093-7519-8992-66F82D326A4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309" b="96108" l="9887" r="94536">
                        <a14:foregroundMark x1="79271" y1="8548" x2="88465" y2="7922"/>
                        <a14:foregroundMark x1="88465" y1="7922" x2="88465" y2="7922"/>
                        <a14:foregroundMark x1="81787" y1="4795" x2="81787" y2="4795"/>
                        <a14:foregroundMark x1="86123" y1="4031" x2="93322" y2="8131"/>
                        <a14:foregroundMark x1="93322" y1="8131" x2="90026" y2="11953"/>
                        <a14:foregroundMark x1="83781" y1="12370" x2="79445" y2="17721"/>
                        <a14:foregroundMark x1="88291" y1="4378" x2="94363" y2="7783"/>
                        <a14:foregroundMark x1="94536" y1="9104" x2="93062" y2="10702"/>
                        <a14:foregroundMark x1="62186" y1="41487" x2="14397" y2="96178"/>
                        <a14:foregroundMark x1="16912" y1="96039" x2="29835" y2="80542"/>
                        <a14:foregroundMark x1="17433" y1="85546" x2="12576" y2="93329"/>
                        <a14:foregroundMark x1="12576" y1="93329" x2="12576" y2="93468"/>
                        <a14:foregroundMark x1="16739" y1="85685" x2="18040" y2="84086"/>
                        <a14:foregroundMark x1="34692" y1="63794" x2="32177" y2="68520"/>
                        <a14:foregroundMark x1="40503" y1="71438" x2="24111" y2="88881"/>
                        <a14:foregroundMark x1="27840" y1="85546" x2="24284" y2="90410"/>
                        <a14:foregroundMark x1="10408" y1="94788" x2="13703" y2="92912"/>
                        <a14:foregroundMark x1="11709" y1="91174" x2="15698" y2="86727"/>
                        <a14:foregroundMark x1="21249" y1="81098" x2="25759" y2="75469"/>
                        <a14:foregroundMark x1="26106" y1="74913" x2="31657" y2="69006"/>
                        <a14:foregroundMark x1="41023" y1="71716" x2="33998" y2="78944"/>
                        <a14:backgroundMark x1="7025" y1="65949" x2="56982" y2="14454"/>
                        <a14:backgroundMark x1="56982" y1="14454" x2="35906" y2="14524"/>
                        <a14:backgroundMark x1="35906" y1="14524" x2="19081" y2="25504"/>
                        <a14:backgroundMark x1="19081" y1="25504" x2="24978" y2="51286"/>
                        <a14:backgroundMark x1="39722" y1="50591" x2="66088" y2="14038"/>
                        <a14:backgroundMark x1="66088" y1="14038" x2="67042" y2="97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07623">
            <a:off x="490190" y="1551211"/>
            <a:ext cx="832066" cy="1038326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xmlns="" id="{C57697C2-6051-C5E3-F6EB-89A400C4A8B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1652" y="2977736"/>
            <a:ext cx="1553721" cy="794991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xmlns="" id="{9E215C8A-9FCD-BEF2-D659-8FB107E9526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3239" y="629843"/>
            <a:ext cx="1492622" cy="1151451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xmlns="" id="{22598F05-FFE1-E85F-8521-C4D46BC6D8E0}"/>
              </a:ext>
            </a:extLst>
          </p:cNvPr>
          <p:cNvSpPr txBox="1"/>
          <p:nvPr/>
        </p:nvSpPr>
        <p:spPr>
          <a:xfrm>
            <a:off x="107695" y="5097689"/>
            <a:ext cx="35892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/>
              <a:t>サッと持ち出すコンパクト防災セット</a:t>
            </a:r>
            <a:r>
              <a:rPr kumimoji="1" lang="en-US" altLang="ja-JP" sz="1050" b="1" dirty="0"/>
              <a:t>14</a:t>
            </a:r>
            <a:r>
              <a:rPr kumimoji="1" lang="ja-JP" altLang="en-US" sz="1050" b="1" dirty="0"/>
              <a:t>点　</a:t>
            </a:r>
            <a:r>
              <a:rPr kumimoji="1" lang="ja-JP" altLang="en-US" sz="900" b="1" dirty="0"/>
              <a:t>品番　</a:t>
            </a:r>
            <a:r>
              <a:rPr kumimoji="1" lang="en-US" altLang="ja-JP" sz="900" b="1" dirty="0"/>
              <a:t>SC-2215</a:t>
            </a:r>
            <a:endParaRPr kumimoji="1" lang="ja-JP" altLang="en-US" sz="900" b="1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xmlns="" id="{A3A414AE-E76D-AA32-69F8-7A0DB2B3F64B}"/>
              </a:ext>
            </a:extLst>
          </p:cNvPr>
          <p:cNvCxnSpPr>
            <a:cxnSpLocks/>
            <a:endCxn id="18436" idx="3"/>
          </p:cNvCxnSpPr>
          <p:nvPr/>
        </p:nvCxnSpPr>
        <p:spPr>
          <a:xfrm flipV="1">
            <a:off x="228157" y="6003648"/>
            <a:ext cx="4199827" cy="70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528B0A64-F159-BA90-A944-D0F2EED8C6F1}"/>
              </a:ext>
            </a:extLst>
          </p:cNvPr>
          <p:cNvSpPr/>
          <p:nvPr/>
        </p:nvSpPr>
        <p:spPr>
          <a:xfrm>
            <a:off x="258868" y="5821941"/>
            <a:ext cx="648072" cy="17857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D4E278E7-4E84-4200-5C2D-55C571AC3EE5}"/>
              </a:ext>
            </a:extLst>
          </p:cNvPr>
          <p:cNvSpPr txBox="1"/>
          <p:nvPr/>
        </p:nvSpPr>
        <p:spPr>
          <a:xfrm>
            <a:off x="173893" y="5792390"/>
            <a:ext cx="777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</a:rPr>
              <a:t>セット内容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xmlns="" id="{5759BDD2-FF7C-7C9E-666C-78BA18720D36}"/>
              </a:ext>
            </a:extLst>
          </p:cNvPr>
          <p:cNvSpPr txBox="1"/>
          <p:nvPr/>
        </p:nvSpPr>
        <p:spPr>
          <a:xfrm>
            <a:off x="803598" y="1013007"/>
            <a:ext cx="16164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ペンの色はお選び頂けません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xmlns="" id="{D1E53443-5CEE-0D47-35CB-B19995C8FA85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9723" y="3890297"/>
            <a:ext cx="2604415" cy="1442860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F6337AE4-0011-F7D1-2FD3-8767380E5274}"/>
              </a:ext>
            </a:extLst>
          </p:cNvPr>
          <p:cNvSpPr txBox="1"/>
          <p:nvPr/>
        </p:nvSpPr>
        <p:spPr>
          <a:xfrm>
            <a:off x="6084168" y="3429000"/>
            <a:ext cx="260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台紙裏面は政府・気象庁災害情報</a:t>
            </a:r>
            <a:r>
              <a:rPr kumimoji="1" lang="en-US" altLang="ja-JP" sz="1200" dirty="0"/>
              <a:t>Twitter</a:t>
            </a:r>
            <a:r>
              <a:rPr kumimoji="1" lang="ja-JP" altLang="en-US" sz="1200" dirty="0"/>
              <a:t>の</a:t>
            </a:r>
            <a:r>
              <a:rPr kumimoji="1" lang="en-US" altLang="ja-JP" sz="1200" dirty="0"/>
              <a:t>QR</a:t>
            </a:r>
            <a:r>
              <a:rPr kumimoji="1" lang="ja-JP" altLang="en-US" sz="1200" dirty="0"/>
              <a:t>付</a:t>
            </a:r>
          </a:p>
        </p:txBody>
      </p:sp>
      <p:sp>
        <p:nvSpPr>
          <p:cNvPr id="28" name="吹き出し: 線 27">
            <a:extLst>
              <a:ext uri="{FF2B5EF4-FFF2-40B4-BE49-F238E27FC236}">
                <a16:creationId xmlns:a16="http://schemas.microsoft.com/office/drawing/2014/main" xmlns="" id="{008C071F-643B-7112-4F8F-9048CE45628F}"/>
              </a:ext>
            </a:extLst>
          </p:cNvPr>
          <p:cNvSpPr/>
          <p:nvPr/>
        </p:nvSpPr>
        <p:spPr>
          <a:xfrm>
            <a:off x="7456354" y="4003176"/>
            <a:ext cx="1148094" cy="342638"/>
          </a:xfrm>
          <a:prstGeom prst="borderCallout1">
            <a:avLst>
              <a:gd name="adj1" fmla="val -2722"/>
              <a:gd name="adj2" fmla="val -1009"/>
              <a:gd name="adj3" fmla="val -77683"/>
              <a:gd name="adj4" fmla="val -27347"/>
            </a:avLst>
          </a:prstGeom>
          <a:noFill/>
          <a:ln>
            <a:solidFill>
              <a:srgbClr val="FF0000"/>
            </a:solidFill>
            <a:headEnd type="diamon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xmlns="" id="{4073C8CA-A736-6C22-A62A-F8F322E6EC03}"/>
              </a:ext>
            </a:extLst>
          </p:cNvPr>
          <p:cNvSpPr txBox="1"/>
          <p:nvPr/>
        </p:nvSpPr>
        <p:spPr>
          <a:xfrm rot="488877">
            <a:off x="8335338" y="3396115"/>
            <a:ext cx="668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rgbClr val="FF0000"/>
                </a:solidFill>
                <a:highlight>
                  <a:srgbClr val="FFFF00"/>
                </a:highlight>
              </a:rPr>
              <a:t>Point!</a:t>
            </a:r>
            <a:endParaRPr kumimoji="1" lang="ja-JP" altLang="en-US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xmlns="" id="{172C4896-A0A7-4FB5-9581-7709330E4FAD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3819" y="2385148"/>
            <a:ext cx="1020080" cy="1465085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xmlns="" id="{BDC3D60C-26A4-FE87-D23C-4BDA1DD4131E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2108" y="633221"/>
            <a:ext cx="2972849" cy="2528735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xmlns="" id="{667308C1-83BE-D4BD-B03D-6B38D19FA59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03" y="2208581"/>
            <a:ext cx="1884656" cy="1396048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xmlns="" id="{565AA40F-8A93-9E0D-43BC-1005E7C54106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5336" y="1841812"/>
            <a:ext cx="1506351" cy="106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31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109</Words>
  <Application>Microsoft Office PowerPoint</Application>
  <PresentationFormat>画面に合わせる (4:3)</PresentationFormat>
  <Paragraphs>19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中村正嗣</dc:creator>
  <cp:lastModifiedBy>ナニワインターナショナル株式会社　大橋</cp:lastModifiedBy>
  <cp:revision>34</cp:revision>
  <cp:lastPrinted>2022-08-22T06:43:03Z</cp:lastPrinted>
  <dcterms:created xsi:type="dcterms:W3CDTF">2013-05-25T04:35:45Z</dcterms:created>
  <dcterms:modified xsi:type="dcterms:W3CDTF">2025-03-27T02:45:39Z</dcterms:modified>
</cp:coreProperties>
</file>