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8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-108" y="-15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D1F2-C6E3-4B49-B867-B3C2184B6CF5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BEF7-991F-4241-BA3A-2E90A93B6E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1390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D1F2-C6E3-4B49-B867-B3C2184B6CF5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BEF7-991F-4241-BA3A-2E90A93B6E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4200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D1F2-C6E3-4B49-B867-B3C2184B6CF5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BEF7-991F-4241-BA3A-2E90A93B6E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6725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D1F2-C6E3-4B49-B867-B3C2184B6CF5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BEF7-991F-4241-BA3A-2E90A93B6E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6177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D1F2-C6E3-4B49-B867-B3C2184B6CF5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BEF7-991F-4241-BA3A-2E90A93B6E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4880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D1F2-C6E3-4B49-B867-B3C2184B6CF5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BEF7-991F-4241-BA3A-2E90A93B6E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9549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D1F2-C6E3-4B49-B867-B3C2184B6CF5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BEF7-991F-4241-BA3A-2E90A93B6E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9693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D1F2-C6E3-4B49-B867-B3C2184B6CF5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BEF7-991F-4241-BA3A-2E90A93B6E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3113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D1F2-C6E3-4B49-B867-B3C2184B6CF5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BEF7-991F-4241-BA3A-2E90A93B6E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4422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D1F2-C6E3-4B49-B867-B3C2184B6CF5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BEF7-991F-4241-BA3A-2E90A93B6E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4957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7D1F2-C6E3-4B49-B867-B3C2184B6CF5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BEF7-991F-4241-BA3A-2E90A93B6E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2227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7D1F2-C6E3-4B49-B867-B3C2184B6CF5}" type="datetimeFigureOut">
              <a:rPr kumimoji="1" lang="ja-JP" altLang="en-US" smtClean="0"/>
              <a:t>2025/12/18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5BEF7-991F-4241-BA3A-2E90A93B6E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5513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488380" y="100436"/>
            <a:ext cx="5976788" cy="376237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3366FF"/>
              </a:gs>
              <a:gs pos="100000">
                <a:srgbClr val="2244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ja-JP" altLang="en-US" dirty="0">
                <a:solidFill>
                  <a:schemeClr val="bg1"/>
                </a:solidFill>
                <a:latin typeface="MS UI Gothic" pitchFamily="50" charset="-128"/>
              </a:rPr>
              <a:t>　ご提案書</a:t>
            </a:r>
          </a:p>
        </p:txBody>
      </p:sp>
      <p:cxnSp>
        <p:nvCxnSpPr>
          <p:cNvPr id="12" name="直線コネクタ 11"/>
          <p:cNvCxnSpPr/>
          <p:nvPr/>
        </p:nvCxnSpPr>
        <p:spPr>
          <a:xfrm>
            <a:off x="381000" y="6743773"/>
            <a:ext cx="91440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381000" y="549275"/>
            <a:ext cx="914400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35" name="AutoShape 4"/>
          <p:cNvSpPr>
            <a:spLocks noChangeArrowheads="1"/>
          </p:cNvSpPr>
          <p:nvPr/>
        </p:nvSpPr>
        <p:spPr bwMode="auto">
          <a:xfrm>
            <a:off x="6253504" y="5047536"/>
            <a:ext cx="3169706" cy="1580849"/>
          </a:xfrm>
          <a:prstGeom prst="roundRect">
            <a:avLst>
              <a:gd name="adj" fmla="val 9579"/>
            </a:avLst>
          </a:prstGeom>
          <a:solidFill>
            <a:schemeClr val="bg1"/>
          </a:solidFill>
          <a:ln w="12700">
            <a:solidFill>
              <a:srgbClr val="3366FF"/>
            </a:solidFill>
            <a:round/>
            <a:headEnd/>
            <a:tailEnd/>
          </a:ln>
        </p:spPr>
        <p:txBody>
          <a:bodyPr wrap="square" lIns="18000"/>
          <a:lstStyle/>
          <a:p>
            <a:endParaRPr lang="ja-JP" altLang="en-US" sz="12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xmlns="" id="{37B07D57-61D2-84DE-75E0-3F2990E46F0D}"/>
              </a:ext>
            </a:extLst>
          </p:cNvPr>
          <p:cNvSpPr txBox="1"/>
          <p:nvPr/>
        </p:nvSpPr>
        <p:spPr>
          <a:xfrm>
            <a:off x="2402655" y="5003895"/>
            <a:ext cx="36487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+mn-ea"/>
              </a:rPr>
              <a:t>オリジナル台紙入替も対応可能（全面印刷も対応可能）</a:t>
            </a:r>
            <a:endParaRPr lang="en-US" altLang="ja-JP" sz="1100" dirty="0">
              <a:latin typeface="+mn-ea"/>
            </a:endParaRPr>
          </a:p>
          <a:p>
            <a:r>
              <a:rPr lang="ja-JP" altLang="en-US" sz="1100" dirty="0">
                <a:latin typeface="+mn-ea"/>
              </a:rPr>
              <a:t>防災以外の屋外イベントや施設の備品にも使いやすい。</a:t>
            </a:r>
            <a:endParaRPr lang="en-US" altLang="ja-JP" sz="1100" dirty="0">
              <a:latin typeface="ＭＳ Ｐゴシック" panose="020B0600070205080204" pitchFamily="50" charset="-128"/>
            </a:endParaRPr>
          </a:p>
        </p:txBody>
      </p:sp>
      <p:sp>
        <p:nvSpPr>
          <p:cNvPr id="18436" name="AutoShape 5"/>
          <p:cNvSpPr>
            <a:spLocks noChangeArrowheads="1"/>
          </p:cNvSpPr>
          <p:nvPr/>
        </p:nvSpPr>
        <p:spPr bwMode="auto">
          <a:xfrm>
            <a:off x="6253504" y="766292"/>
            <a:ext cx="3169706" cy="4101280"/>
          </a:xfrm>
          <a:prstGeom prst="roundRect">
            <a:avLst>
              <a:gd name="adj" fmla="val 6324"/>
            </a:avLst>
          </a:prstGeom>
          <a:solidFill>
            <a:schemeClr val="bg1"/>
          </a:solidFill>
          <a:ln w="12700">
            <a:solidFill>
              <a:srgbClr val="3366FF"/>
            </a:solidFill>
            <a:round/>
            <a:headEnd/>
            <a:tailEnd/>
          </a:ln>
        </p:spPr>
        <p:txBody>
          <a:bodyPr wrap="none" lIns="18000"/>
          <a:lstStyle/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品名 ： 目立って安心オレンジポンチョ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品番 ： 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SC-2603</a:t>
            </a: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上代 ： ￥１８０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商品サイズ：約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1250 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ｘ 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1300mm</a:t>
            </a: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包装：台紙＋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PP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袋入り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包装サイズ：約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35 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ｘ 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130 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ｘ 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25mm</a:t>
            </a:r>
            <a:endParaRPr lang="ja-JP" altLang="en-US" sz="1400" dirty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入数 ： 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500</a:t>
            </a:r>
            <a:endParaRPr lang="ja-JP" altLang="en-US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生産国 ： 中国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※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スティックタイプの簡易ポンチョ。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　収納性が良く、オレンジなので悪天候や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　薄暗いときにも目立って安心。</a:t>
            </a:r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endParaRPr lang="en-US" altLang="ja-JP" sz="1400" dirty="0">
              <a:latin typeface="MS UI Gothic" pitchFamily="50" charset="-128"/>
              <a:ea typeface="MS UI Gothic" pitchFamily="50" charset="-128"/>
            </a:endParaRPr>
          </a:p>
          <a:p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【</a:t>
            </a:r>
            <a:r>
              <a:rPr lang="ja-JP" altLang="en-US" sz="1400" dirty="0">
                <a:latin typeface="MS UI Gothic" pitchFamily="50" charset="-128"/>
                <a:ea typeface="MS UI Gothic" pitchFamily="50" charset="-128"/>
              </a:rPr>
              <a:t>台紙入れ替え対応製品</a:t>
            </a:r>
            <a:r>
              <a:rPr lang="en-US" altLang="ja-JP" sz="1400" dirty="0">
                <a:latin typeface="MS UI Gothic" pitchFamily="50" charset="-128"/>
                <a:ea typeface="MS UI Gothic" pitchFamily="50" charset="-128"/>
              </a:rPr>
              <a:t>】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xmlns="" id="{E7856DD0-6CC5-61C0-3BF6-512CE4EE91E5}"/>
              </a:ext>
            </a:extLst>
          </p:cNvPr>
          <p:cNvSpPr txBox="1"/>
          <p:nvPr/>
        </p:nvSpPr>
        <p:spPr>
          <a:xfrm>
            <a:off x="6177304" y="5096617"/>
            <a:ext cx="3472268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latin typeface="ＭＳ Ｐゴシック" panose="020B0600070205080204" pitchFamily="50" charset="-128"/>
              </a:rPr>
              <a:t>　</a:t>
            </a:r>
            <a:r>
              <a:rPr lang="ja-JP" altLang="en-US" sz="1400" b="1" dirty="0">
                <a:latin typeface="+mn-ea"/>
              </a:rPr>
              <a:t>視界に飛び込むオレンジカラー。</a:t>
            </a:r>
            <a:endParaRPr lang="en-US" altLang="ja-JP" sz="1400" b="1" dirty="0">
              <a:latin typeface="+mn-ea"/>
            </a:endParaRPr>
          </a:p>
          <a:p>
            <a:r>
              <a:rPr lang="ja-JP" altLang="en-US" sz="1400" b="1" dirty="0">
                <a:latin typeface="+mn-ea"/>
              </a:rPr>
              <a:t>　悪天候でも安心です</a:t>
            </a:r>
            <a:endParaRPr lang="ja-JP" altLang="en-US" sz="1400" b="1" dirty="0">
              <a:latin typeface="小塚ゴシック Pro B" panose="020B0800000000000000" pitchFamily="34" charset="-128"/>
              <a:ea typeface="小塚ゴシック Pro B" panose="020B0800000000000000" pitchFamily="34" charset="-128"/>
            </a:endParaRPr>
          </a:p>
          <a:p>
            <a:endParaRPr lang="en-US" altLang="ja-JP" sz="400" dirty="0">
              <a:latin typeface="ＭＳ Ｐゴシック" panose="020B0600070205080204" pitchFamily="50" charset="-128"/>
            </a:endParaRPr>
          </a:p>
          <a:p>
            <a:r>
              <a:rPr lang="ja-JP" altLang="en-US" sz="1100" dirty="0">
                <a:latin typeface="+mn-ea"/>
              </a:rPr>
              <a:t>急な雨天に役立つビニール製レインポンチョ。</a:t>
            </a:r>
            <a:endParaRPr lang="en-US" altLang="ja-JP" sz="1100" dirty="0">
              <a:latin typeface="+mn-ea"/>
            </a:endParaRPr>
          </a:p>
          <a:p>
            <a:r>
              <a:rPr lang="ja-JP" altLang="en-US" sz="1100" dirty="0">
                <a:latin typeface="+mn-ea"/>
              </a:rPr>
              <a:t>収納しやすいスティック型。スリムな手のひらサイズ。</a:t>
            </a:r>
            <a:endParaRPr lang="en-US" altLang="ja-JP" sz="1100" dirty="0">
              <a:latin typeface="+mn-ea"/>
            </a:endParaRPr>
          </a:p>
          <a:p>
            <a:r>
              <a:rPr lang="ja-JP" altLang="en-US" sz="1100" dirty="0">
                <a:latin typeface="+mn-ea"/>
              </a:rPr>
              <a:t>手渡しがしやすく、他の防災セット組みでも役立ちます。</a:t>
            </a:r>
          </a:p>
          <a:p>
            <a:r>
              <a:rPr lang="ja-JP" altLang="en-US" sz="1100" dirty="0">
                <a:latin typeface="+mn-ea"/>
              </a:rPr>
              <a:t>荒天の中でもオレンジ色は目立つので、</a:t>
            </a:r>
            <a:endParaRPr lang="en-US" altLang="ja-JP" sz="1100" dirty="0">
              <a:latin typeface="+mn-ea"/>
            </a:endParaRPr>
          </a:p>
          <a:p>
            <a:r>
              <a:rPr lang="ja-JP" altLang="en-US" sz="1100" dirty="0">
                <a:latin typeface="+mn-ea"/>
              </a:rPr>
              <a:t>安全確保に役立ちます。</a:t>
            </a:r>
          </a:p>
        </p:txBody>
      </p:sp>
      <p:pic>
        <p:nvPicPr>
          <p:cNvPr id="38" name="図 37">
            <a:extLst>
              <a:ext uri="{FF2B5EF4-FFF2-40B4-BE49-F238E27FC236}">
                <a16:creationId xmlns:a16="http://schemas.microsoft.com/office/drawing/2014/main" xmlns="" id="{36EBFBDD-0D4B-6824-DC91-338BE8E42C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9932" y="5535249"/>
            <a:ext cx="3648712" cy="1005662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xmlns="" id="{BE7D70DE-5C60-9674-BB96-ABA9F90F39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535858"/>
            <a:ext cx="5525841" cy="2663274"/>
          </a:xfrm>
          <a:prstGeom prst="rect">
            <a:avLst/>
          </a:prstGeom>
        </p:spPr>
      </p:pic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xmlns="" id="{9B312DB1-197C-56A1-4910-A6ED99B5AAD6}"/>
              </a:ext>
            </a:extLst>
          </p:cNvPr>
          <p:cNvGrpSpPr/>
          <p:nvPr/>
        </p:nvGrpSpPr>
        <p:grpSpPr>
          <a:xfrm>
            <a:off x="2521157" y="3566240"/>
            <a:ext cx="3748370" cy="1234792"/>
            <a:chOff x="2124134" y="2979200"/>
            <a:chExt cx="3748370" cy="1234792"/>
          </a:xfrm>
        </p:grpSpPr>
        <p:pic>
          <p:nvPicPr>
            <p:cNvPr id="6" name="図 5">
              <a:extLst>
                <a:ext uri="{FF2B5EF4-FFF2-40B4-BE49-F238E27FC236}">
                  <a16:creationId xmlns:a16="http://schemas.microsoft.com/office/drawing/2014/main" xmlns="" id="{7606A695-0DC5-F753-B987-1322DCA4FEE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24134" y="2979200"/>
              <a:ext cx="3648712" cy="1018796"/>
            </a:xfrm>
            <a:prstGeom prst="rect">
              <a:avLst/>
            </a:prstGeom>
          </p:spPr>
        </p:pic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xmlns="" id="{A7965157-EE48-F6AB-7C3D-E8F4D4B09AC2}"/>
                </a:ext>
              </a:extLst>
            </p:cNvPr>
            <p:cNvSpPr txBox="1"/>
            <p:nvPr/>
          </p:nvSpPr>
          <p:spPr>
            <a:xfrm>
              <a:off x="3397492" y="3952382"/>
              <a:ext cx="2475012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ja-JP" altLang="en-US" sz="1100" dirty="0">
                  <a:latin typeface="+mn-ea"/>
                </a:rPr>
                <a:t>パッケージ裏面（使用上の注意）</a:t>
              </a:r>
              <a:endParaRPr lang="en-US" altLang="ja-JP" sz="1100" dirty="0"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xmlns="" id="{33ED2509-2B23-95D2-3BD0-7EBA1227CBF6}"/>
              </a:ext>
            </a:extLst>
          </p:cNvPr>
          <p:cNvGrpSpPr/>
          <p:nvPr/>
        </p:nvGrpSpPr>
        <p:grpSpPr>
          <a:xfrm>
            <a:off x="848544" y="2355626"/>
            <a:ext cx="4896544" cy="902693"/>
            <a:chOff x="467544" y="2355625"/>
            <a:chExt cx="4896544" cy="902693"/>
          </a:xfrm>
        </p:grpSpPr>
        <p:cxnSp>
          <p:nvCxnSpPr>
            <p:cNvPr id="3" name="直線矢印コネクタ 2">
              <a:extLst>
                <a:ext uri="{FF2B5EF4-FFF2-40B4-BE49-F238E27FC236}">
                  <a16:creationId xmlns:a16="http://schemas.microsoft.com/office/drawing/2014/main" xmlns="" id="{14131307-F6C9-A442-10BF-3BA364579A2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7544" y="2355625"/>
              <a:ext cx="4896544" cy="902693"/>
            </a:xfrm>
            <a:prstGeom prst="straightConnector1">
              <a:avLst/>
            </a:prstGeom>
            <a:ln w="25400" cap="flat" cmpd="sng" algn="ctr">
              <a:solidFill>
                <a:schemeClr val="accent6"/>
              </a:solidFill>
              <a:prstDash val="solid"/>
              <a:round/>
              <a:headEnd type="arrow" w="med" len="med"/>
              <a:tailEnd type="triangle" w="lg" len="lg"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</p:cxn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xmlns="" id="{5FCCE596-0D41-F2BB-E4C3-C84FD97C1439}"/>
                </a:ext>
              </a:extLst>
            </p:cNvPr>
            <p:cNvSpPr txBox="1"/>
            <p:nvPr/>
          </p:nvSpPr>
          <p:spPr>
            <a:xfrm rot="20975243">
              <a:off x="2729920" y="2645779"/>
              <a:ext cx="24750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kumimoji="1" lang="ja-JP" altLang="en-US" sz="1200" dirty="0">
                  <a:solidFill>
                    <a:schemeClr val="accent6">
                      <a:lumMod val="75000"/>
                    </a:schemeClr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約</a:t>
              </a:r>
              <a:r>
                <a:rPr kumimoji="1" lang="en-US" altLang="ja-JP" sz="1200" dirty="0">
                  <a:solidFill>
                    <a:schemeClr val="accent6">
                      <a:lumMod val="75000"/>
                    </a:schemeClr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130mm</a:t>
              </a:r>
              <a:r>
                <a:rPr kumimoji="1" lang="ja-JP" altLang="en-US" sz="1200" dirty="0">
                  <a:solidFill>
                    <a:schemeClr val="accent6">
                      <a:lumMod val="75000"/>
                    </a:schemeClr>
                  </a:solidFill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のコンパクトさ</a:t>
              </a:r>
            </a:p>
          </p:txBody>
        </p:sp>
      </p:grpSp>
      <p:pic>
        <p:nvPicPr>
          <p:cNvPr id="2" name="図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831273"/>
            <a:ext cx="1889224" cy="2345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1050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07 - 20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85</Words>
  <Application>Microsoft Office PowerPoint</Application>
  <PresentationFormat>A4 210 x 297 mm</PresentationFormat>
  <Paragraphs>30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ナニワ 服部</dc:creator>
  <cp:lastModifiedBy>ナニワインターナショナル株式会社　大橋</cp:lastModifiedBy>
  <cp:revision>5</cp:revision>
  <cp:lastPrinted>2025-12-18T06:15:33Z</cp:lastPrinted>
  <dcterms:created xsi:type="dcterms:W3CDTF">2022-06-24T00:15:06Z</dcterms:created>
  <dcterms:modified xsi:type="dcterms:W3CDTF">2025-12-18T06:18:18Z</dcterms:modified>
</cp:coreProperties>
</file>